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2.xml" ContentType="application/vnd.openxmlformats-officedocument.presentationml.notesSlide+xml"/>
  <Override PartName="/ppt/ink/ink13.xml" ContentType="application/inkml+xml"/>
  <Override PartName="/ppt/notesSlides/notesSlide3.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03"/>
  </p:notesMasterIdLst>
  <p:handoutMasterIdLst>
    <p:handoutMasterId r:id="rId104"/>
  </p:handoutMasterIdLst>
  <p:sldIdLst>
    <p:sldId id="301" r:id="rId3"/>
    <p:sldId id="306" r:id="rId4"/>
    <p:sldId id="307" r:id="rId5"/>
    <p:sldId id="308" r:id="rId6"/>
    <p:sldId id="314" r:id="rId7"/>
    <p:sldId id="315" r:id="rId8"/>
    <p:sldId id="311" r:id="rId9"/>
    <p:sldId id="312" r:id="rId10"/>
    <p:sldId id="313" r:id="rId11"/>
    <p:sldId id="316" r:id="rId12"/>
    <p:sldId id="317" r:id="rId13"/>
    <p:sldId id="412" r:id="rId14"/>
    <p:sldId id="319" r:id="rId15"/>
    <p:sldId id="320" r:id="rId16"/>
    <p:sldId id="321" r:id="rId17"/>
    <p:sldId id="322" r:id="rId18"/>
    <p:sldId id="325" r:id="rId19"/>
    <p:sldId id="324" r:id="rId20"/>
    <p:sldId id="326" r:id="rId21"/>
    <p:sldId id="327" r:id="rId22"/>
    <p:sldId id="328" r:id="rId23"/>
    <p:sldId id="329" r:id="rId24"/>
    <p:sldId id="330" r:id="rId25"/>
    <p:sldId id="331" r:id="rId26"/>
    <p:sldId id="332" r:id="rId27"/>
    <p:sldId id="333" r:id="rId28"/>
    <p:sldId id="334" r:id="rId29"/>
    <p:sldId id="335" r:id="rId30"/>
    <p:sldId id="336" r:id="rId31"/>
    <p:sldId id="413" r:id="rId32"/>
    <p:sldId id="338" r:id="rId33"/>
    <p:sldId id="339" r:id="rId34"/>
    <p:sldId id="340" r:id="rId35"/>
    <p:sldId id="341" r:id="rId36"/>
    <p:sldId id="342" r:id="rId37"/>
    <p:sldId id="343" r:id="rId38"/>
    <p:sldId id="344" r:id="rId39"/>
    <p:sldId id="345" r:id="rId40"/>
    <p:sldId id="346" r:id="rId41"/>
    <p:sldId id="347" r:id="rId42"/>
    <p:sldId id="348" r:id="rId43"/>
    <p:sldId id="350" r:id="rId44"/>
    <p:sldId id="351" r:id="rId45"/>
    <p:sldId id="352" r:id="rId46"/>
    <p:sldId id="353" r:id="rId47"/>
    <p:sldId id="354" r:id="rId48"/>
    <p:sldId id="355" r:id="rId49"/>
    <p:sldId id="356" r:id="rId50"/>
    <p:sldId id="357" r:id="rId51"/>
    <p:sldId id="358" r:id="rId52"/>
    <p:sldId id="359" r:id="rId53"/>
    <p:sldId id="361" r:id="rId54"/>
    <p:sldId id="360" r:id="rId55"/>
    <p:sldId id="362" r:id="rId56"/>
    <p:sldId id="414" r:id="rId57"/>
    <p:sldId id="364" r:id="rId58"/>
    <p:sldId id="365" r:id="rId59"/>
    <p:sldId id="366" r:id="rId60"/>
    <p:sldId id="368" r:id="rId61"/>
    <p:sldId id="418" r:id="rId62"/>
    <p:sldId id="371" r:id="rId63"/>
    <p:sldId id="372" r:id="rId64"/>
    <p:sldId id="373" r:id="rId65"/>
    <p:sldId id="374" r:id="rId66"/>
    <p:sldId id="375" r:id="rId67"/>
    <p:sldId id="376" r:id="rId68"/>
    <p:sldId id="377" r:id="rId69"/>
    <p:sldId id="378" r:id="rId70"/>
    <p:sldId id="379" r:id="rId71"/>
    <p:sldId id="380" r:id="rId72"/>
    <p:sldId id="381" r:id="rId73"/>
    <p:sldId id="415" r:id="rId74"/>
    <p:sldId id="410" r:id="rId75"/>
    <p:sldId id="384" r:id="rId76"/>
    <p:sldId id="385" r:id="rId77"/>
    <p:sldId id="386" r:id="rId78"/>
    <p:sldId id="387" r:id="rId79"/>
    <p:sldId id="388" r:id="rId80"/>
    <p:sldId id="389" r:id="rId81"/>
    <p:sldId id="416" r:id="rId82"/>
    <p:sldId id="411" r:id="rId83"/>
    <p:sldId id="392" r:id="rId84"/>
    <p:sldId id="393" r:id="rId85"/>
    <p:sldId id="394" r:id="rId86"/>
    <p:sldId id="395" r:id="rId87"/>
    <p:sldId id="417" r:id="rId88"/>
    <p:sldId id="398" r:id="rId89"/>
    <p:sldId id="397" r:id="rId90"/>
    <p:sldId id="399" r:id="rId91"/>
    <p:sldId id="400" r:id="rId92"/>
    <p:sldId id="401" r:id="rId93"/>
    <p:sldId id="402" r:id="rId94"/>
    <p:sldId id="403" r:id="rId95"/>
    <p:sldId id="404" r:id="rId96"/>
    <p:sldId id="405" r:id="rId97"/>
    <p:sldId id="407" r:id="rId98"/>
    <p:sldId id="406" r:id="rId99"/>
    <p:sldId id="408" r:id="rId100"/>
    <p:sldId id="409" r:id="rId101"/>
    <p:sldId id="305" r:id="rId10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25" autoAdjust="0"/>
    <p:restoredTop sz="85957" autoAdjust="0"/>
  </p:normalViewPr>
  <p:slideViewPr>
    <p:cSldViewPr snapToGrid="0" snapToObjects="1">
      <p:cViewPr varScale="1">
        <p:scale>
          <a:sx n="95" d="100"/>
          <a:sy n="95" d="100"/>
        </p:scale>
        <p:origin x="232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viewProps" Target="view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notesMaster" Target="notesMasters/notesMaster1.xml"/><Relationship Id="rId108"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ableStyles" Target="tableStyle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 Id="rId5" Type="http://schemas.openxmlformats.org/officeDocument/2006/relationships/image" Target="../media/image81.wmf"/><Relationship Id="rId4" Type="http://schemas.openxmlformats.org/officeDocument/2006/relationships/image" Target="../media/image8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1/8/21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5:39:18.12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4556 13115,'-31'0,"8"0,8 0,3 0,-4 0,5 0,-4 0,4 0,-5 0,0 0,0 0,0 0,0 0,0 0,0 0,1 0,-7 0,4 0,-4 0,1 0,3 0,-10 0,5 0,-6 0,0 0,-1 0,1 0,0 0,0 0,-1 0,1 0,-8 0,6 0,-6 0,8 0,0 0,0 0,5 3,3-2,-1 7,-3-3,6 3,-3-4,15 1,-4-1,-2 3,5-1,-5 1,7-1,0 0,-3 3,5-2,-4 2,3 8,-3-4,-3 31,2-17,-3 27,-6-6,5 0,-5 8,5-1,7-7,-5 0,5-4,0-5,1 0,5-9,0-2,0-11,0 5,0-6,0 0,0 0,4 0,0 0,8-4,0 3,4-6,-4 2,2-4,-2 4,4-2,-5 2,4-7,-8 1,4-4,-1 5,-2-5,7 3,-4-4,5 0,0 0,6 0,-5 0,11 0,-5 0,7 0,-1 0,7 0,3 0,7-5,-12-5,-1-2,18-9,-17 5,-1-1,5-5,-1 1,-8 2,-5 1,-1-5,-7 9,-2-7,1 9,-6-4,2 4,-4-3,1 4,-1-1,-3-3,-1 4,-3-5,0 0,0 0,0-6,0-1,-12-13,-7 2,-6-3,-8 3,5 2,-15-5,2 7,15 10,-1 2,-20-7,-2-6,3 8,7 6,2 6,14 6,1 5,10 0,2 0,4 8,2 1,2 30,29 9,-16-17,2 0,20 9,3-2,-15-14,1 0,15 11,1-1,-11-14,0 0,8 5,1-1,-8-7,1-2,4 2,-1-1,9 1,5 1,-17-9,-6-3,-5-2,-8-4,-4 0,1-18,-4-8,-13-6,-4-11,-25 11,-1-10,6 19,-2 3,9 5,0 2,-16-2,0 2,12 6,1 1,-9 1,1 2,-20-3,3 6,22 0,3 0,15 0,3 3,0 10,3 14,3 4,1 13,5-5,0 7,0-7,0 5,13-17,11 6,3-16,4-3,12 6,-7-9,1-1,13-6,8-4,-10 0,-11 0,-14 0,-5 0,-8 0,-3-7,-3-2,-1-13,-3-1,-18-17,-10 3,6 14,-3 0,-26-9,23 12,-2 1,1 8,0 2,0-4,1 1,-28 0,18 6,1 0,13 6,7 0,6 0,8 10,0 5,3 11,0 3,0 1,9-1,6-4,9-6,4-3,25 4,-4-4,3-3,-11-8,1-2,17 1,-2-1,-19-2,-2-2,14 2,-1-2,-13-1,-1-2,1-1,-1-2,-1-2,-2-2,6-6,-7 3,-10 5,-9 2,-2 0,-6-4,-1 4,-3-8,-4 4,-10-7,-22-9,3 6,3 8,-2 0,-19-9,19 14,-2 1,-5-3,1 0,3 6,0 1,0-1,2 1,-14 3,10 0,18 0,-2 0,19 0,25 6,6-2,4 1,13 2,4 1,-3-2,3 1,1-1,5 0,2 1,1 0,-4-2,1 1,1 0,0-1,0-1,0-2,0 1,1 1,-6 0,1 0,0 1,-1 0,0-2,6-1,-2-3,1 1,1 2,-4 1,2 1,0 1,-1 0,-4-2,-2 0,-3-1,-2 0,2 1,1 1,0 1,-1 0,-5 0,9 2,-7 1,-7-1,-4-1,16 6,-17-2,-13-5,-18-2,-20-3,-32 0,18-2,-3-2,-7 0,-3-1,9-2,-3-2,3 0,-1 1,0 0,-2-2,-3-3,4 3,8 2,1 1,-15-5,2 2,-6 2,4-2,27 9,3-3,50 6,22 3,-14 0,3 0,10 1,7 0,-1 0,-10 0,-2 1,1-1,0 0,0 0,1 1,4 2,0 1,1 0,-4-1,0 1,-2 0,-6 1,-2 1,1 0,0 0,0 0,-2-1,7 1,0-1,5 1,0-1,-5-3,-3 0,-9-2,-4 1,16 5,-17-6,-13-2,-64-34,10 10,-6-1,0-2,-5-1,-1-1,8 5,-1 0,-1 1,-1 0,-3 0,0 1,-1 0,-2 0,-5-2,-3 0,0 1,-1 1,1 2,0 2,0 0,-1 0,9 4,-1 0,0 0,1 1,3 1,-11-1,4 2,-2 1,-5-1,-1 0,5 2,6 4,3 0,-8-3,3 0,20 4,3 0,-17 0,32 0,44 0,21 0,0 0,6 0,-12 0,5 0,1 0,-1 0,-3 0,-1 0,0 0,1 0,3 0,1 0,1 0,-2 0,-2 0,-1 0,0 0,1 0,6 0,2 0,-1 0,0 0,-2 0,-2 0,1 0,0 0,0 0,1 0,-1 0,-2 0,5 0,-3 0,2 0,5-1,1 1,-4 1,1 3,0-1,-8-2,2-1,-3 1,7 7,-4-1,-3-7,-3 1,-13 5,-3-1,17-4,-23 7,-1-3,-8-1,-3 2,-2-5,0 7,-3-6,6 6,-5-8,1 3,3-3,-4 0,8 0,3 0,-1 0,11 0,3 0,0 0,5 0,1 0,-6 0,6 0,-8 0,1 0,-1-4,0 3,-6-4,-1 5,-6 0,0 0,-5 0,4 0,-7 0,2 0,-1 0,5 0,-4 0,4 0,-8 0,3 0,0 3,1 1,-1 2,-3 0,0 0,3 3,-2-2,6 3,-6-4,4 1,-1 0,-2-1,6 2,-6-2,6 2,-2-1,0 0,2 1,-6-4,2 2,1-2,-4 3,3-1,-4-2,5 2,-4-2,4 3,-1 0,-3-1,4 1,-5-1,0 0,3 3,-2-2,-1 2,-3 0,0-2,-3 3,-17-1,-1-4,-25 0,4-5,-16 0,7 0,-8 0,10 0,0 0,9 0,-8 0,15 0,-14 0,13 0,-14 0,7 0,-8 0,7 0,-5 0,5 0,-7 0,0 0,0 0,0-11,8 0,-6-6,13 2,-6 0,14 5,-5 1,11 2,-11 2,5-9,-7 8,1-7,0 7,0-3,0-1,-8-1,6 6,-14-6,14 6,-13-1,13-3,-14 8,14-3,-5-1,6 4,7-3,-12-1,16 4,-16-3,18 4,-11 0,5 0,-7 0,1 0,0 0,-8 0,6 0,-13 0,13 0,-13 0,13 0,-13 0,5 0,1 0,-6 0,13 0,-6 0,8 0,-1 0,1 0,0 0,-1 0,1 0,0 4,0-3,-1 8,1-8,6 7,-5-7,5 7,-1-7,3 3,-1-4,4 0,-9 0,9 0,-10 0,11 0,-5 0,0 0,-1 0,0 0,-5 5,11-4,-11 3,5-4,-1 0,-3 0,9 0,-10 0,11 4,-11-4,11 4,-11-4,5 0,-14 4,6 1,-5-1,13 4,-5-7,5 7,-6-7,-1 3,1 1,-8-4,6 7,-13-6,5 7,0-8,-5 4,13-5,-13 0,13 0,-13 0,13 0,-6 0,8 0,0 0,0 0,-1 0,7 0,-5 0,11 0,-11-4,11-1,-5-3,6 0,0 0,1-4,-7 3,5-3,-5 4,0-1,5 1,-11 2,11-1,-11 2,5 1,-6-5,5 4,-11 0,10 2,-12 3,8-5,-8 4,-2-3,-7 4,0 0,0 0,-1 0,1 0,0 5,0 1,7 5,-5 0,13-1,-6 1,13-6,3 3,9-7,-3 3,8-4,0 7,13 5,-2 1,12 1,-4-6,0-1,8 1,-7 3,9-1,-6 5,0-3,6 6,-5-2,5 1,-6-1,1 6,-1-5,2 5,-2-6,1 6,0-5,-3 5,1-6,-6 6,6-5,-4 10,0-9,-1 9,-2-10,0 1,0-3,-1-4,-3 1,3 3,-6-4,6 5,-6 0,3 6,-4-5,0 11,3-11,-2 5,3-6,-4-4,0-2,0-1,2-2,-2 4,2-2,-2-1,10-2,-4-2,12 1,-1-2,6 5,1-3,11 5,-10-1,12 2,-8-1,8 0,-6 0,6 1,-8-2,0 1,1 4,-1-3,-6 6,-1-8,-6 6,0-6,-5 2,1 0,-6-3,1 2,-1-4,0 0,0 2,0-2,-28-1,-2-2,-18-3,-2-6,13 1,-14-6,7 0,-9 4,1-3,0 9,0-9,7 8,2-3,8 1,6 3,5-4,4 5,6 0,-2 0,45 4,-15 1,34 4,-17-3,-6 2,6-7,-8 8,0-8,1 3,-1-4,0 0,-6 0,5 0,-10 0,9 0,-9 0,10 0,-5 0,0 0,5 0,-5 0,7 0,-7 0,12 0,-10 0,12 0,-8 0,1 0,-1 0,0 0,0 0,0 0,1 0,-1 0,8 0,-6 0,5 0,1 0,-6-4,6 3,0-3,-6 4,6 0,-8 0,0 0,0 0,8 0,-6 0,14 0,-7 0,0 0,6 0,-5 0,-1 0,-1 0,-8 0,0 0,1 0,-7 0,-1 0,-6 0,0 0,5 0,-3 0,3 0,1 0,1 0,7 0,-1 0,0 0,0 0,8 0,-6 0,13 0,-5 0,7 0,0 0,-8 0,7 0,-7 0,1 0,5 0,-13 0,6 0,-8 0,-5 0,3 0,-9 0,10 0,-11 0,5 0,-6 0,6 0,-5 0,5 0,-6 0,0 0,-1 0,1 0,0 0,0 0,-5 0,4 0,-3 0,4 0,0 0,-5 0,4 0,-3 0,-1 0,0 0,-1 0,-3 0,7 0,-8 0,6 0,-3 0,-37-27,-5 9,3-1,-3-2,0 5,1 0,3 3,1 0,-6-4,1 1,4 3,0 1,1-1,1 1,-20-6,1 1,8 7,-7-2,14 2,-13 4,5-3,-7 7,-10-9,22 10,0 1,4-3,0 0,-8 2,0 2,-19-1,23 0,1 0,-25 0,3 0,16 0,2 0,14 0,-5 0,11 0,-5 0,6 0,0 0,-6 0,-1 0,0 0,-5 4,-3-3,0 8,-13-8,-3 9,-11-3,1 1,19-2,1 0,7-2,0 0,-9 3,1 0,-20 0,26-1,0 0,-16 1,-7 0,8 3,1-3,0-1,0 5,0-5,-10 6,8 0,16-5,-1-1,-24 7,-1-1,25-8,2 0,-18 1,-6-5,16 0,-5 5,13-4,-6 4,8-5,5 0,-3 0,9 0,-4 0,7 0,-1 0,0 0,4 0,-3 0,8 0,-8 0,8 0,-3 0,1 3,5 7,13 6,3 8,18-1,2 2,-1-5,14 3,3-6,-8-3,0-1,16 1,-8-2,1-1,-17-7,-1-2,13 2,3-1,13-3,-2 0,-20 0,2 0,4 0,6 0,-5 0,-6 0,-1 0,4 0,3 0,-2 0,11 0,-1 0,5 0,3 0,-18 0,2 1,-1-2,1-3,0-2,2-1,8 1,2-1,-3-2,-15-2,-2 0,4-1,9 1,7 0,-2 1,-8 0,-7-2,0 1,1 2,6-2,0 2,-5 0,2 1,-2 0,11-4,1 0,-2 3,-1 2,-5 3,-1 0,1-4,-1 2,1 5,-1 0,-5-5,0 0,5 1,-1 1,-9 1,-1-1,5-2,0-1,-5 3,-1 1,24-5,-25 5,0 0,16 3,8 0,-10 0,-8-4,6-1,-19 0,4-2,-14 6,-3-5,-2 3,-4-1,3-4,-5 2,1-3,-5-3,0 0,-7-4,-8-1,-11-8,-20-5,21 11,-3 0,-9 1,-3 1,-5-6,-2 2,-5 7,-3 1,16 0,0-1,-1 2,-19 2,-1 1,21 1,0-1,-1 2,-4 0,0 1,2 1,-2 0,-1 1,-9-3,-5 1,4 1,6 4,0-1,-7-3,-6-2,2 1,13 5,3 1,-1-1,0-1,0-1,-1 0,-3 0,0 0,1 0,6 2,2 1,0-1,-15-3,0 0,-2 0,1 0,14 4,1-1,-10-7,-1 1,6 7,1-1,5-5,0-1,1 3,1 1,4-4,1 0,-1 1,1-1,-24-6,24 7,1-1,-16-5,-8 0,10-5,0 5,7-4,2 5,14 2,1 0,6 1,5 1,0 3,52-1,-2 4,-5-1,4 1,0 1,0 0,-9 0,2 0,13 3,0 1,-9-1,0 2,4 4,-1 2,-4-4,-1 0,-3 5,-2 0,20 1,-12 7,-12-10,-3 3,-5-5,-4-4,-2 3,-3-7,-4-19,0 0,-3-27,0 15,0-22,0 13,2 8,2-1,2-14,6-1,-2 12,0 7,-1 5,0 2,-2 11,4-1,-4 9,8-1,-3 4,4 0,5 0,-3 0,4 0,-7 0,1 0,-4 0,-2 0,-1 0,-37 0,4 0,-8 0,-3 0,-14 0,17 0,0 0,-17 5,17-1,0 0,-17 7,16-4,2 0,-10 8,-13-2,23 1,-6-3,14-2,1 0,10-2,-2 1,9-2,-5-2,7 6,0-3,1 9,2 4,0 20,0 10,-1-6,2 2,2-5,1 2,0 15,1-1,1-15,2 0,4 5,1 3,-1-4,-3-11,0 1,3 8,1 7,-2-6,-3-7,-2-2,2 16,0 0,-1-11,0-2,1 1,-1-2,0 19,-1-1,-6-18,0-7,0-13,0-8,0-4,-22-29,-2-11,0 6,-3-2,4 1,-1-1,-4-2,0 1,5 7,0 0,-4-6,-1-1,6 9,-1-1,-8-5,-1 0,8 4,0 2,-2 1,2 2,-2-2,9 9,2 4,7 5,-2-1,30 32,4-5,4 3,1 5,2 0,13 8,0-3,-12-11,-2-1,3 1,-1-1,-3-8,-2 0,0 4,-1-1,13 0,1 4,-16-14,-7-1,-6-4,-5-1,0-20,-18-2,4-8,-30-1,2 1,-3 3,-9-1,9 10,7 2,-4 6,23-3,-3 9,10-1,35 2,6 0,4 0,3 0,-2 0,0 0,5 0,2 0,5-4,-1 0,-14 1,0-1,19-7,-1-2,-23 6,-1-1,15-3,-2 0,14-2,-2 1,-18 5,-7 2,-13 5,-8 0,-4 0,-53 0,8 6,1-3,-8 0,5 1,11 2,1 0,-26 6,0-1,2 3,15-1,-1 1,-19 0,10 3,17-7,10-5,9-1,5-2,27 6,26-4,-16 3,3-1,16-4,2-2,-9 3,0 0,4-3,0 0,-1 0,-1 0,-4 0,0 0,-4 0,-1 0,-1 0,-2 0,7 0,-8 0,-14-3,-9 0,-5-8,-3 0,-29-10,-19-9,4 14,-4 0,-4-4,-2 1,11 7,-1 0,0 1,-1-1,-1 0,0 0,-3-1,-1 0,0 2,-1 0,0 2,3-1,-9-3,1 2,13 6,0 2,1 1,-6-2,1 2,-2 1,2 2,5-1,3 0,-9 0,17 0,9 0,14-3,1 0,39-9,17 1,-5 5,9 0,-2 0,-11 0,-1 1,2 0,8 1,2 2,-3-2,11-4,-5 1,-11 6,-2 0,5-5,0-1,-5 6,-4 0,13-5,-4 6,-23 0,-5 0,-8 0,-57-2,7 1,2 0,-2 0,-15 1,9 0,7 0,8 0,14 0,6 0,36 0,12 0,-3 0,20 0,3 0,-5 0,-15 0,1 0,10 0,8 0,-24 0,-2-3,-19 2,0-6,-58-1,8 3,2 1,-4 0,3 0,1 1,2 2,0 0,-5-2,0-1,6 4,1 0,-23 0,24 0,6 0,16 0,7-5,44-17,-11 6,4-1,3-2,5-2,3 1,-5 5,2 0,2 0,-1-1,4-3,0-2,1 0,2 1,5 2,3 0,-1 1,-3 0,3-3,-3-1,0 1,-9 5,1 1,-1-1,-4 1,15-7,-2 0,-14 6,1 0,-2 1,9-6,-4 2,-8 4,-4 2,10-6,-17 6,-15 9,-55 3,9 0,-5 0,-4-1,-5 1,-3 1,8 2,-1 2,-1 1,-2 0,-5 2,-2 0,-1 2,1 1,-1 2,0 1,0 1,-1 0,7-2,-2-1,1 0,-1 0,2 0,-8 3,1-1,1 0,2-2,-5 0,3-1,0-1,-3 0,0 1,6-2,10-2,2 0,-13 1,3 0,20-1,3-1,-11 5,18-6,13 1,2-3,37 0,17-1,-9-1,4-2,15 1,4 0,-16 0,1 0,2 0,7 0,2 0,1 0,-8 0,1 0,1 0,-2 0,-1 0,-1 0,-1 0,-1 0,9 0,-3 0,2 0,5 0,1 0,-4 0,-12 0,-2 0,0 0,8 0,0 0,2 0,8 3,2 0,-8 1,-9-1,0 1,10 1,6 2,-11 0,1 4,4 0,2 2,-26-3,-2 0,10 1,0 0,0 3,0-1,-9-3,0 0,8 6,-1 2,12 7,-1 4,-4-7,-17 3,11 4,-17 0,5 3,-11-3,-1-5,0 3,-5-9,4 4,-9-6,0-5,-4 0,0-2,-17-3,-27 1,7-6,-6 0,1 0,-5-2,0 1,-3 0,-2 0,-2 0,6 0,-1 0,-2 0,0 0,-5 1,0 0,-1-1,0-2,0-1,0-2,1-1,1 0,7 2,2 0,1 0,0-2,-16-3,2-2,2-1,14 1,2 0,1 1,-17 1,2 0,0-6,6 0,-8 1,15 1,17 5,17 7,5-2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5:57:56.523"/>
    </inkml:context>
    <inkml:brush xml:id="br0">
      <inkml:brushProperty name="width" value="0.08819" units="cm"/>
      <inkml:brushProperty name="height" value="0.35278" units="cm"/>
      <inkml:brushProperty name="color" value="#0000FF"/>
      <inkml:brushProperty name="tip" value="rectangle"/>
      <inkml:brushProperty name="rasterOp" value="maskPen"/>
    </inkml:brush>
  </inkml:definitions>
  <inkml:trace contextRef="#ctx0" brushRef="#br0">1318 15807,'33'0,"-1"0,25 0,-10 0,7 0,-19 0,3 0,2 0,3 0,14 0,2 0,-6 0,0 0,1 0,-2 0,-5 0,-1 0,-2 0,0 0,3 0,-1 0,1 0,0 0,-1 0,0 0,0 0,-4 0,18 0,-22 0,0 0,10 0,0 0,-16 0,1 0,10 0,-9 2,-1 1,13 4,1 4,8 2,-7-7,8 5,-10-4,0-1,-7 4,5-4,-13 0,6 3,-1-3,-5 0,6 3,-13-8,3 4,-10-2,11-2,-10 6,3-6,1 2,-4 1,17-3,-10 2,12 2,-8-4,8 3,-6 0,6-2,-14 5,-1-6,-6 3,0-1,-5-2,0 6,-5-7,0 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5:57:58.960"/>
    </inkml:context>
    <inkml:brush xml:id="br0">
      <inkml:brushProperty name="width" value="0.08819" units="cm"/>
      <inkml:brushProperty name="height" value="0.35278" units="cm"/>
      <inkml:brushProperty name="color" value="#0000FF"/>
      <inkml:brushProperty name="tip" value="rectangle"/>
      <inkml:brushProperty name="rasterOp" value="maskPen"/>
    </inkml:brush>
  </inkml:definitions>
  <inkml:trace contextRef="#ctx0" brushRef="#br0">2782 15148,'31'0,"-3"0,-17 0,4 0,-3 3,3 1,1 1,0-2,0 1,-4-1,8 6,-11-5,12 7,-4-9,-3 12,13-12,-7 14,0-7,7 1,-8 6,10-5,-5 3,3 0,4 1,0 0,6 2,-8 1,0-7,-6 6,5-7,-5 7,1-7,3 8,-3-8,5 9,0-4,0 5,-5-6,3 4,-9-5,9 6,-10-7,11 2,-11-2,5 1,7 7,-10-3,16 1,-18-3,5-2,7 11,-10-6,10 7,-18-14,10 6,-12-5,12 5,-8-4,-1 2,3-7,-6 7,6-6,-7 2,2-4,-3-1,3 1,-3-1,4 1,-5-1,0 0,3 3,-2-2,-1 2,-38-3,11-3,-37 4,20 0,-8 4,-10 1,16-1,0 0,9-4,-2 1,-7 5,-5 2,5-2,12-4,-1-1,-16 8,-6 3,5-2,6-4,1-1,-15 5,-1 0,4 0,4-2,15-4,1-1,-8 2,2 0,-9 5,0-5,-10 0,8 0,16-6,-1 1,-24 5,24-5,-1 0,0-1,1 1,-24 6,1-1,18-1,1-1,8 0,5-5,7 0,2-5,8 2,-4-1,2 2,1-1,-3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8T06:17:43.926"/>
    </inkml:context>
    <inkml:brush xml:id="br0">
      <inkml:brushProperty name="width" value="0.05292" units="cm"/>
      <inkml:brushProperty name="height" value="0.05292" units="cm"/>
      <inkml:brushProperty name="color" value="#FF0000"/>
    </inkml:brush>
  </inkml:definitions>
  <inkml:trace contextRef="#ctx0" brushRef="#br0">17003 904 24575,'-19'0'0,"1"0"0,7 0 0,-4 0 0,3 0 0,1 0 0,-4 0 0,8 0 0,-6 2 0,6 2 0,-3 13 0,-1-7 0,6 12 0,-2-9 0,7 3 0,0-1 0,0 1 0,0 0 0,0 0 0,0 0 0,0 0 0,0 0 0,0 0 0,3 0 0,1-5 0,7 1 0,-3-6 0,2 1 0,0 0 0,0 2 0,9-4 0,-9 0 0,8-5 0,-7 0 0,11 0 0,-5 0 0,5 0 0,-6 0 0,-2 0 0,-3 0 0,-2 0 0,-3 0 0,0 0 0,-2-3 0,-2 0 0,1-3 0,-2-4 0,4 3 0,-4-8 0,2 4 0,-3-1 0,0-3 0,0 4 0,0-5 0,0 4 0,0-3 0,0 8 0,0-3 0,0 3 0,0 2 0,0-1 0,0 1 0,0 0 0,0-1 0,0 0 0,0 0 0,0 5 0,0 12 0,0 7 0,0 11 0,0 1 0,4-1 0,2 8 0,4-6 0,2 13 0,-7-5 0,5-1 0,-4 6 0,-1-5 0,6 7 0,-5 0 0,0 0 0,0-7 0,-6 5 0,0-13 0,0 6 0,0-8 0,0 0 0,0-6 0,0 5 0,0-10 0,0 3 0,0-5 0,-4 0 0,0 0 0,-4-4 0,-3-1 0,4-5 0,-8 2 0,4-1 0,-5 1 0,0 0 0,0-3 0,0-2 0,4-3 0,-2 0 0,2 0 0,0 0 0,2 0 0,3-7 0,0-2 0,-1-7 0,0 1 0,0-1 0,3 0 0,2-6 0,3-1 0,0-1 0,0-4 0,0 5 0,0 0 0,0 1 0,0 6 0,3 0 0,2 0 0,6 4 0,-3 1 0,3 5 0,-5-1 0,0 1 0,0 3 0,0-2 0,0 1 0,1-6 0,0-1 0,1-5 0,5-6 0,-4 5 0,5-11 0,-2 11 0,-2-11 0,7 5 0,-2-7 0,0 1 0,-1 0 0,-1 6 0,-3-5 0,9-3 0,-4 0 0,1 0 0,2 3 0,-3 5 0,-1-1 0,3 6 0,-8 3 0,1 7 0,-3-2 0,-1 6 0,0-1 0,0 5 0,-1-3 0,0 6 0,-2 0 0,2 3 0,-1 4 0,3 9 0,2 4 0,-4 2 0,3 2 0,-7 4 0,8 0 0,-8 14 0,3-14 0,1 13 0,-3-13 0,7 6 0,-8-14 0,7-1 0,-7-11 0,5 0 0,-5-5 0,2 0 0,-1-2 0,1-2 0,2-2 0,1-2 0,10-8 0,-1-8 0,9-6 0,-3-13 0,-1 6 0,2-14 0,-6 14 0,-1-5 0,-5 7 0,0-1 0,-5 7 0,-1 6 0,-4 2 0,0 8 0,0-3 0,0 8 0,0 15 0,0-1 0,0 11 0,0-1 0,0-5 0,0 11 0,0-11 0,0 11 0,0-10 0,0 3 0,0-5 0,0-4 0,3-2 0,-2-3 0,2-1 0,-3 0 0,2 0 0,1-3 0,3 0 0,-1-3 0,2-13 0,0 3 0,3-18 0,-1 5 0,5-6 0,-2-8 0,6-1 0,-7-1 0,1 13 0,-4 5 0,-1 14 0,-3-3 0,1 7 0,-3 0 0,1 10 0,-1 2 0,2 7 0,0 0 0,1 0 0,2 6 0,-5-5 0,5 5 0,-1 0 0,-2-5 0,4 5 0,-4-6 0,4 0 0,0-5 0,-4 0 0,1-5 0,-2 0 0,3-3 0,-1-1 0,0-2 0,0 0 0,1 0 0,-1 0 0,1-2 0,1-2 0,3-6 0,5-9 0,-2 2 0,6-6 0,-7 0 0,0 9 0,-4-3 0,-3 11 0,-4-1 0,2 2 0,-3 1 0,0 2 0</inkml:trace>
  <inkml:trace contextRef="#ctx0" brushRef="#br0" timeOffset="1096">17818 902 24575,'0'0'0</inkml:trace>
  <inkml:trace contextRef="#ctx0" brushRef="#br0" timeOffset="2973">17604 988 24575,'17'0'0,"0"0"0,-3 0 0,-2 0 0,3 0 0,-4 0 0,1 0 0,3 0 0,-8 0 0,8 0 0,-8 0 0,3 0 0,-3 0 0,-1 0 0,0 0 0,0 0 0,0 0 0,0 0 0,-2 3 0,-1 0 0,-3 2 0,0 1 0,0-1 0,0 0 0,0 0 0,0 0 0,0 0 0,0 0 0,-3 0 0,1-3 0,-6 0 0,1 1 0,-2-2 0,3 2 0,0-3 0,0 0 0,0 0 0,2 2 0,-1-1 0,2 2 0,-6 0 0,-7 2 0,0 2 0,-19 8 0,16-2 0,-16 8 0,18-5 0,-5-2 0,10-3 0,-2-4 0,9 0 0,-2 0 0,4-4 0,3 0 0,-3-3 0</inkml:trace>
  <inkml:trace contextRef="#ctx0" brushRef="#br0" timeOffset="4441">17509 782 24575,'20'0'0,"-6"0"0,9 0 0,-7 0 0,-5 0 0,0 0 0,-6 0 0,2 0 0,-2 0 0,-1 3 0,-2 0 0,-2 3 0,3 0 0,-2 0 0,2 0 0,-3-1 0,-2 0 0,-6 1 0,-3 1 0,-5-3 0,0 3 0,5-3 0,-4 0 0,8-1 0,-8 0 0,3-2 0,-10 7 0,5-3 0,-11 4 0,15-2 0,-7 2 0,8-2 0,1 0 0,1 0 0,6-4 0,2 0 0</inkml:trace>
  <inkml:trace contextRef="#ctx0" brushRef="#br0" timeOffset="10921">18589 1100 24575,'0'8'0,"0"11"0,0-6 0,0 15 0,0-5 0,0 0 0,0 12 0,0-15 0,5 15 0,3-18 0,5 5 0,3-9 0,0-2 0,6-2 0,1 0 0,0 0 0,5-4 0,-5-2 0,1-3 0,3 0 0,-3 0 0,-1 0 0,5 0 0,-11-7 0,5-2 0,0-8 0,-3-5 0,5-3 0,-3-12 0,-1 6 0,-3-13 0,3 5 0,-7-7 0,4 0 0,-6 0 0,1 0 0,0-1 0,-6 1 0,-1 0 0,-5 0-565,0-10 565,0-1 0,0-1-619,0 20 1,0 1 618,0 6 0,0 1 0,-2-4 0,-1 0-247,-3 1 1,-1 2 246,-12-18-42,7 21 0,-1 1 42,-4-5 514,-5 0-514,13 22 1233,-4 1-1233,7 9 538,0 0-538,3 7 94,1 8-94,2 17 0,0 16 0,0 9-544,-1-24 0,2 1 544,1-1 0,2 1 0,-1-1 0,1 0 0,6 6 0,1 0 0,-2-9 0,2 0-182,1 4 0,2-2 182,9 14 0,0 1 0,0-1 0,-1-7 0,-3-9 0,0-2 0,-2-11 0,-4 5 1067,3-9-1067,-4-2 385,-1-4-385,0 0 0,-5-1 0,0 1 0,0-4 0,0 0 0,0-3 0,-1 0 0,0 0 0,0 0 0,1 0 0,0 0 0,0-3 0,0 0 0,1-4 0,-1 1 0,-3 0 0,3 3 0,-3-3 0,3 6 0,-1-3 0,0 3 0,3 3 0,-1 0 0,3 7 0,1 15 0,-1-1 0,6 14 0,-7-8 0,2-10 0,-7-2 0,2-12 0,-6 0 0,5-3 0,-2-2 0,2-11 0,-2-1 0,3 0 0,-6 3 0,5 7 0,-2-1 0,0 4 0,3 6 0,-5 4 0,6 10 0,-1 1 0,4 19 0,3-2 0,-7-2 0,6-9 0,-12-18 0,7 0 0,-4-8 0,2 0 0,0-3 0,1 0 0,-1 0 0,1-3 0,-3 0 0,2-3 0,-2 1 0,3-1 0,-1 3 0,0 1 0,0 2 0,1 0 0,0 0 0,5 0 0,0 0 0,5 0 0,6 0 0,-5 0 0,5 0 0,-6 0 0,-5 0 0,0 0 0,-5 0 0,0 0 0,0 0 0,-2 2 0,-1-4 0,-3 1 0,0-4 0,0-1 0,0 5 0,0 4 0,0 3 0,0 3 0,0-2 0,2-1 0,2 4 0,3-3 0,0 4 0,-1-5 0,0 0 0,0 0 0,-2 0 0,1 0 0,-2-2 0,3-1 0,-1-3 0,0 0 0,0 0 0,1 0 0,-1 0 0,-2-3 0,1 0 0,-1-2 0,0-1 0,2 3 0,-5-2 0,3 2 0,-1-3 0,-1 0 0,2 1 0,-1 2 0,1 1 0,0 13 0,-1 12 0,-2 6 0,0 14 0,0-12 0,0 7 0,0-19 0,3 1 0,0-13 0,3-1 0,0-3 0,-1-3 0,0 0 0,1 0 0,2 0 0,-2 0 0,3-3 0,-1-6 0,-1 2 0,6-17 0,-5 11 0,3-13 0,-4 7 0,-1 4 0,-3 2 0,0 8 0,-3 4 0,3 2 0,0 1 0,1 4 0,1-3 0,-1 0 0,-1 3 0,3-5 0,-3 1 0,3-2 0,-1 0 0,-2 2 0,-1 19 0,-2-7 0,-4 34 0,3-22 0,-3 5 0,-1 1 0,-2 10 0,1-12 0,1-1 0,-2 18 0,-7 4 0,11-20 0,0-1 0,-10 11 0,7 2 0,-1-28 0,3 4 0,0-7 0,-3 2 0,4-8 0,-6-3 0,2 0 0,-2-3 0,3 0 0,0 0 0,0 0 0,1 0 0,2-2 0,0-13 0,8-25 0,20-6-605,-10 17 1,4 1 604,5 1 0,5 2 0,9-8 0,1 1 0,-10 6 0,1 0 0,11-10 0,-1 2 0,4 2 0,-5 2 0,-21 18 0,-5 5 0,-6 1 0,-1 0 0,-3 0 1209,-3 0-1209,0-3 0,0 0 0,0-1 0,0 1 0,-3 1 0,-5 3 0,-11 0 0,2 5 0,-9 0 0,9 0 0,-4 3 0,1 12 0,0 11 0,2 14 0,9 11 0,4 2 0,5-8 0,0-6 0,7-20 0,24-8 0,4-7 0,-4-3 0,1-2 0,11-15 0,-11 1 0,0-4 0,6-20 0,-14 15 0,-3 0 0,1-7 0,0-5 0,-11 10 0,8-5 0,-11 19 0,2-2 0,-5 11 0,1 0 0,0 13 0,-3-1 0,4 9 0,-6-6 0,3 2 0,-1-6 0,-3 2 0,3-1 0,-1-5 0,-1-1 0,4-17 0,-4-6 0,6-1 0,-7 0 0,6 13 0,-3-2 0,3 6 0,1-1 0,-1 4 0,7-1 0,-1 2 0,2 0 0,1 0 0,-7 0 0,3 14 0,-4-4 0,-3 20 0,0-5 0,-4 0 0,0-4 0,0-10 0,0-5 0,0-3 0</inkml:trace>
  <inkml:trace contextRef="#ctx0" brushRef="#br0" timeOffset="12015">20472 1438 24575,'-3'-12'0,"5"3"0,-1-12 0,6 13 0,1-13 0,-4 9 0,6 4 0,-8-2 0,8 9 0,-7-1 0,2 2 0,1 14 0,1-4 0,2 19 0,-1-11 0,2 9 0,-2-3 0,1-1 0,0-1 0,-2-11 0,-2 4 0,0-8 0,-4 4 0,1-5 0,1-2 0,-3-2 0,3-2 0</inkml:trace>
  <inkml:trace contextRef="#ctx0" brushRef="#br0" timeOffset="13160">20446 863 24575,'4'-9'0,"0"3"0,8 6 0,-1 0 0,5 0 0,-4 0 0,3 0 0,-8 0 0,3 0 0,-5 0 0,-2 2 0,3-1 0,-2 9 0,3-1 0,-2 7 0,-2 6 0,-3-5 0,0 11 0,0-11 0,0 5 0,0-6 0,0 0 0,0-5 0,0 4 0,-3-3 0,-2 4 0,-8 5 0,0-3 0,-4 4 0,1-6 0,-2 5 0,2-7 0,-1 7 0,1-12 0,0 2 0,4-3 0,2-1 0,4-1 0,-1-3 0,1 0 0,3 0 0,0-1 0,3 9 0,0-8 0,0 4 0</inkml:trace>
  <inkml:trace contextRef="#ctx0" brushRef="#br0" timeOffset="17310">21504 349 24575,'0'13'0,"0"30"0,0-6 0,0-7 0,0 2 0,0 24 0,0-8-906,0-4 0,0 0 906,0 3 0,0-6 0,0 3 0,0-6 0,0-2 0,0-5 0,0 1 0,0 8 0,0-1 0,0 16 0,0 3 0,0-1 0,0-24 0,0-1 0,0 9 585,0 5-585,0-17 300,0-6-300,0 5 0,0-11 0,4 5 927,0-13-927,3 5 0,0-9 0,0 3 0,1-6 0,-1-2 0,2 0 0,-3 0 0,0 0 0,1 0 0,-1 0 0,0 0 0,0-2 0,1-6 0,0-4 0,2-10 0,3-2 0,-2-6 0,2 6 0,-3 2 0,-2 6 0,1 0 0,0 5 0,-1-4 0,0 3 0,-2-4 0,-2 5 0,-3-4 0,3 8 0,-2-4 0,2 5 0,-3 0 0,2 5 0,-2 6 0,5 2 0,0 14 0,2-8 0,-2 8 0,3 1 0,-3-4 0,4 9 0,0-9 0,-4 4 0,2-7 0,-4-3 0,2-1 0,0-5 0,-4 0 0,4 0 0,-1 0 0,2-2 0,-3 1 0,3-4 0,-3 4 0,3-4 0,0 2 0,-1-3 0,1 0 0,0 0 0,0 0 0,1 0 0,-1 0 0,0 0 0,0 0 0,0 0 0,0 0 0,1 0 0,-1 0 0,0 0 0,0 0 0,0-3 0,0-1 0,1-2 0,1-3 0,-1 3 0,-1-3 0,0 2 0,-5 1 0,4 0 0,-4 0 0,1 0 0,-2 0 0,0-5 0,0 4 0,0-3 0,0-1 0,0 4 0,0-4 0,-2 5 0,-2 0 0,-2 3 0,0 0 0,0 3 0,0 0 0,1 0 0,-1 0 0,0 0 0,0 0 0,0 0 0,0 0 0,-1 0 0,1 0 0,0 3 0,0 0 0,3 3 0,-3 0 0,5 0 0,-4 1 0,4-1 0,-1 0 0,2 0 0,0 0 0,0 0 0,0 0 0,0 0 0,0 4 0,0-3 0,0 8 0,0-7 0,0 2 0,0 0 0,0 2 0,2 0 0,2-2 0,-1-4 0,6 8 0,-5-7 0,6 7 0,-4-8 0,0 0 0,1 0 0,-1 0 0,0-2 0,0 1 0,0-4 0,0 2 0,1-3 0,-1 0 0,0 2 0,0-1 0,0 2 0,0-3 0,0 0 0,1 0 0,-1 0 0,0 0 0,0 0 0,3-3 0,-2 0 0,2-4 0,-3 1 0,0 0 0,0 0 0,-2-4 0,1 2 0,-1-7 0,3 4 0,1-5 0,0 0 0,0 0 0,-3 0 0,2 1 0,-3-1 0,1 4 0,-2-3 0,0 8 0,-2-3 0,1-1 0,2 0 0,-3-1 0,2-9 0,1 5 0,-3-6 0,5 8 0,-5 3 0,1 5 0,-2 5 0,5 11 0,-4 9 0,7 10 0,-1 8 0,3 1 0,-3 8 0,4 10-674,-4 1 674,1 1 0,-2-26 0,0 0 0,0 17 0,-2-17 0,-1 0 0,8 17 0,-8-17 0,1 0 0,8 17 0,-5-1 0,2-12 0,-8-6 0,7-7 0,-7-1 0,6-11 674,-7 0-674,3-5 0,0 0 0,-3 0 0,3-9 0,-7-9 0,-6-11 0,-7-14 0,0 2 0,0-1-758,-3-10 758,2 3 0,0 0 0,-1-7 0,9 21 0,0 0 0,-13-26-128,10 9 128,-3 7 0,0-5 0,5 19 0,0-11 0,3 13 0,7-6 753,-3 0-753,4-8 133,0 6-133,0-6 0,0 8 0,0-1 0,0 7 0,0-8 0,0 1 0,2 7 0,2 3 0,-1 15 0,9 4 0,-7-2 0,19 3 0,-11 0 0,9 0 0,0 0 0,1 0 0,0 0 0,5 0 0,-15 3 0,8 1 0,-9 0 0,-1 2 0,0-3 0,-5 4 0,0-1 0,0 0 0,0 0 0,0 0 0,0 0 0,1 5 0,1 0 0,-4 5 0,0-4 0,-1 3 0,-2-4 0,2 1 0,-3-2 0,0-4 0,0 1 0,0-1 0,0 0 0,0 0 0,0 0 0,0 0 0,0 1 0,0-1 0,0 0 0,-2 0 0,-2 0 0,-2 0 0,0 0 0,0-2 0,0 1 0,0-4 0,-1 2 0,1-1 0,0-1 0,0 2 0,0-3 0,0 0 0,3 2 0,-2-2 0,2 5 0,-3-5 0,1 5 0,0-5 0,-1 5 0,-5-4 0,0 5 0,-5-5 0,0 6 0,0-6 0,1 6 0,-1-6 0,0 2 0,4-3 0,-3 4 0,8-3 0,-3 2 0,7-3 0,0 0 0</inkml:trace>
  <inkml:trace contextRef="#ctx0" brushRef="#br0" timeOffset="18446">21395 1012 24575,'4'-4'0,"4"2"0,0 2 0,7 0 0,-8 0 0,8 0 0,-8 0 0,8 0 0,-8 0 0,8 0 0,-8 0 0,8 0 0,-8 0 0,8 0 0,-8 0 0,4 0 0,-5 0 0,0 0 0,0 0 0,1 0 0,3 0 0,2 0 0,10 0 0,-5 0 0,11 0 0,-5 0 0,0-4 0,-1 3 0,-10-2 0,-2 3 0,-4 0 0,0-3 0,-2 2 0,-1-1 0</inkml:trace>
  <inkml:trace contextRef="#ctx0" brushRef="#br0" timeOffset="20066">21712 1151 24575,'0'0'0</inkml:trace>
  <inkml:trace contextRef="#ctx0" brushRef="#br0" timeOffset="21336">21779 1170 24575,'0'-14'0,"0"-3"0,0 10 0,0-4 0,0 10 0,0 1 0,0 6 0,3 0 0,0 0 0,3 0 0,0 0 0,0 0 0,-2 1 0,1-4 0,-4 3 0,5-3 0,-3 0 0,3 3 0,0-3 0,0 3 0,1 1 0,-1-1 0,0 0 0,-3 0 0,3 0 0,-3-2 0,1 1 0,1-4 0,-5 2 0,3-3 0</inkml:trace>
  <inkml:trace contextRef="#ctx0" brushRef="#br0" timeOffset="22434">22017 970 24575,'2'-7'0,"6"-5"0,-1 5 0,8-8 0,-3 7 0,0-7 0,-1 9 0,-3-8 0,-2 13 0,4-7 0,-4 8 0,0 0 0,-3 0 0</inkml:trace>
  <inkml:trace contextRef="#ctx0" brushRef="#br0" timeOffset="24546">18450 1725 24575,'0'30'0,"0"-4"0,0-14 0,0 16 0,0-15 0,0 11 0,0-15 0,0 2 0,0-4 0,0 8 0,0-8 0,0 3 0,0-4 0,0 3 0,0-2 0,0 4 0,0-4 0,0 6 0,0-2 0,0 1 0,0-2 0,0-3 0,0-1 0,0 0 0,0 0 0,0 0 0,3-2 0,-3 1 0,3-3 0,-3 3 0,2 0 0,-1 4 0,2-2 0,0 2 0,1 1 0,-1 1 0,5 11 0,-3-5 0,4 11 0,-4-5 0,3 7 0,-2-1 0,3-6 0,-4-1 0,2-6 0,-6-4 0,5-2 0,-5-4 0,2 0 0,-3 1 0,2-4 0,-1 2 0,2-2 0,-3 3 0,0-1 0,0 0 0,0 0 0,0 0 0,0-3 0,0 1 0</inkml:trace>
  <inkml:trace contextRef="#ctx0" brushRef="#br0" timeOffset="27937">18551 2394 24575,'-12'-4'0,"-1"3"0,-3-6 0,-6-3 0,5 1 0,-11-9 0,5 8 0,-6-8 0,-1 7 0,7-3 0,-12-3 0,16 7 0,-10-7 0,18 10 0,-4-1 0,8 2 0,-4-1 0,8 2 0,1 4 0,2 2 0,7 2 0,-3 2 0,7-4 0,-5 5 0,0-6 0,0 6 0,0-6 0,1 6 0,-1-5 0,0 4 0,0-4 0,0 4 0,5 0 0,-4 1 0,8-2 0,-8-1 0,4 0 0,-5-3 0,0 3 0,0-3 0,-1 2 0,6-2 0,-5 5 0,9-1 0,-8 3 0,8 1 0,-3-1 0,-1 0 0,0 0 0,-5-4 0,0 3 0,0-3 0,0 0 0,0 3 0,1-3 0,-1 1 0,0 1 0,0-1 0,0 2 0,0 0 0,1-3 0,-1 3 0,0-3 0,0 3 0,0 1 0,0-2 0,0 1 0,0-2 0,0 1 0,0-4 0,0 4 0,0-4 0,0 4 0,-1-4 0,1 2 0,-1-3 0,0 0 0,0 0 0,-1 0 0,2-6 0,0-2 0,2-13 0,0 4 0,2-11 0,-1 5 0,0 0 0,0-5 0,-1 10 0,-2 1 0,0 6 0,-5 5 0,4 0 0,-4 1 0,4 1 0,-5 0 0,5 0 0,-4-1 0,4 1 0,-1-1 0,-1 1 0,2-2 0,-4 0 0,5 3 0,-6-3 0,6 5 0,-6-4 0,3 2 0,0 0 0,-2-1 0,4 3 0,-4-4 0,4 5 0,-1-6 0,2 3 0,-3-4 0,3 4 0,-3-2 0,3 1 0,-2-2 0,1 0 0,-7 3 0,4 4 0,-4 2 0,-1 3 0,3 0 0,-6-2 0,5 1 0,-4-2 0,4 4 0,-1-2 0,-1-1 0,2 1 0,-2-2 0,1 3 0,1-1 0,-4 1 0,0 7 0,-5 6 0,2-3 0,-4 6 0,5-10 0,0-1 0,0 0 0,0-1 0,1-2 0,1 2 0,0-6 0,4 1 0,-1-2 0,2 3 0,-3-1 0,2 1 0,-4 0 0,2-1 0,-2 1 0,0-4 0,2 3 0,-1-4 0,0 2 0,-1-3 0,-1 0 0,3 2 0,-3-1 0,3 2 0,-2-1 0,-1-1 0,4 4 0,-4-5 0,6 5 0,-3-3 0,3 3 0,0 1 0,0-1 0,0-2 0,0-1 0</inkml:trace>
  <inkml:trace contextRef="#ctx0" brushRef="#br0" timeOffset="82308">2218 9504 24575,'0'18'0,"0"10"0,0 20 0,0 0 0,0 7 0,0-9 0,0-7 0,0-8 0,0 2-559,0-2 0,0 1 559,0 4 0,0 0 0,0-3 0,0 0 169,0 12-169,0 2 0,5-2 0,0-15 0,0-1 0,7 13 0,3 7 0,-5-20 0,-5-6 0,3 5 840,-6-11-840,5 5 109,-6-1-109,6-3 0,-6 9 0,3-9 0,0 9 0,-3-3 0,4 5 0,-2 7 0,-2-5 0,6-1 0,-6-2 0,8 3 0,-4 0 0,7 13 0,-3-13 0,3 13 0,-2-5 0,1-1 0,0 6 0,-1-19 0,0 10 0,-1-12 0,-4 6 0,3-6 0,-3 5 0,0-5 0,3 1 0,-4-3 0,0-5 0,3 0 0,-2 0 0,3 0 0,0 0 0,0 0 0,-1-5 0,10 6 0,-4-6 0,14 4 0,4-2 0,8-2 0,0 0 0,14-5 0,-12-2-683,-4-3 1,1-2 682,-2 1 0,0 0 0,8 0 0,3 0-1192,11 0 1,1 0 1191,-5 0 0,2 0-1040,-4 0 0,4 0 0,-1 0 1040,-8 1 0,-2-1 0,3-1 0,-4 0 0,2-1 0,1 0 0,-2-2 0,8-1 0,-2-2 0,-1 0 0,-6 2 0,-1-1 0,-1-2-588,1-3 0,0-1 0,-2 2 588,7 1 0,0 0 0,-10-1 0,2-1 0,1 0 0,8 4 0,3 1 0,-4-1 0,-2-4 0,2-1 0,3 5 0,5 1 0,-9 1 0,11-3-194,-3 0 0,2 1 194,-21 6 0,-1 1 0,7-4 0,4-2 0,-2 2 0,7 3 0,-1 0 0,-6-1 0,1-1 0,-2 2 0,2 0 0,1 2 0,13-1 0,-1 0 0,-19 0 0,0 0 0,12 0 0,-1 0 348,-15 0 0,-1 0-348,5 0 0,2 0 0,5 0 0,-1 0 0,-5 0 0,0 0 0,4 0 0,1 0 0,-5 0 0,0 0 0,5-1 0,1 2 0,0 1 0,-1 2 0,0 0 0,1 1 431,12 2 0,2 3-431,-6 1 0,2 1 0,-13-5 0,2-1 0,-1 1 0,-3 3 0,-2 2 0,0-2 0,1-3 0,-1-2 0,1 2 0,4 4 0,1 1 0,-1-1 0,-2-4 0,-1-1 0,-1 0 0,15 7 0,-1-1 0,3-3 0,-1-2 0,-8-2 0,0-2 292,5 1 1,0 0-293,-1-4 0,-1 0 0,-5 0 0,-1 0-145,14 0 1,-1 0 144,-9 0 0,0 0 0,-6 0 0,3 0 0,-5 0 0,-3 0 0,-2 0-22,14 0 1,-1 0 21,-14 0 0,1 0 0,9 0 0,0 0 0,-5 0 0,0 0 0,4 0 0,-1 0 0,-7 0 0,-2 0 786,0 0 1,0 0-787,-1-3 0,-2 0 0,18-4 0,6-5 0,-9 0 0,0 6 0,0-4 1452,-7 4-1452,5 0 0,-5-4 0,7 9 0,0-9 745,-13 9 0,1 0-745,17-4 0,-15 2 0,3 0 0,2 3 0,-1-1 0,-9-2 0,1 0 156,18-1 1,-1 1-157,-19 2 0,0 0 0,8-2 0,2 0 0,-1 2 0,-1 2 0,-3-1 0,0 0 0,4-3 0,-1 0 0,-4 2 0,-1 0 0,6-2 0,0 0 0,-5 3 0,1 0 0,4 0 0,0 0 0,0 0 0,-1 0 0,-3 0 0,0 0 0,9 0 0,0 0 0,-9 0 0,0 0 0,3 0 0,1 0 0,-6 0 0,0 0 0,1 0 0,-1 0-21,24 5 21,-24-1 0,-1 0 0,16 7 0,0-3 27,-3 2-27,-14-4 668,13 0-668,-13-2 1159,5-4-1159,-6 0 548,-1 0-548,0 0 0,0 0 0,0 0 0,1 0 0,-1 0 0,0 0 0,0 0 0,0 0 0,-6 0 0,5 0 0,-11 0 0,11 0 0,-11 0 0,5 0 0,0 0 0,-5 0 0,11 0 0,-11 0 0,11 0 0,-5 0 0,1 0 0,3 0 0,-3 0 0,13 0 0,1 5 0,9 2 0,-1 4-571,9 2 571,2-1-550,-24-5 0,1-1 550,-1-2 0,0 0 0,6 2 0,0 0 0,-4-5 0,0 0 0,3 5 0,1 1 0,0-3 0,0 0 0,-4 0 0,-1 0 0,1 2 0,-1 0-204,-1-3 0,-2 1 204,18 8 0,6 0 0,-9-1 0,0-4 0,-7 2 0,-2-8 0,-8 4 527,-6-5-527,-1 0 1108,-10 0-1108,-2 0 444,-4 0-444,0 0 0,8-2 0,15-17 0,17-5-559,-19 5 0,1-2 559,4 1 0,2 0-1036,3-6 1,2-1 1035,3-4 0,2-1 0,-6 8 0,3-1 0,-4 1 0,0-7 0,1 1 0,-3 6 0,3 2 0,-4 0 0,-5 2 0,-2 0 0,11-6 0,0 0-114,-11 6 0,-3 2 114,17-12 0,-10 4 0,-12 12 985,-2 2-985,-11 6 2162,0 0-2162,0 2 270,-2-1-270,-2 2 0,-2-2 0,0 0 0,0-1 0,0 0 0,0 0 0,0-4 0,0 3 0,0-8 0,0 8 0,0-8 0,0 3 0,0 1 0,0-4 0,-2 8 0,-2-4 0,-2 5 0,0 0 0,0 0 0,-1 0 0,-6-1 0,5 1 0,-9-4 0,5 2 0,-4-7 0,0 6 0,0-6 0,-2 0 0,1 2 0,2-5 0,0 6 0,7 0 0,-7-3 0,4 4 0,-7-11 0,2 4 0,-2-3 0,1-1 0,1 4 0,-8-5 0,7 7 0,-5 2 0,0-3 0,-8-1 0,-1-2 0,-6-3 0,0 2 0,-1 4 0,-8-5 0,-1 4 0,10 1 0,-2-1 0,-14-3-597,10 4 1,1-1 596,-7 0 0,17 5 0,0 0 0,3 0 0,0 1 0,-3 1 0,-2 1 0,1-3 0,-1 1 0,1 1 0,-1 1 0,1-3 0,0-1 0,-1 3 0,1 1-309,4 1 0,0 0 309,-3-1 0,0 1 0,-17-4 0,17 2 0,0 2 0,-17 3 0,-6-5 0,-1 9 0,8-3 0,16 2 0,-1 0 0,-24 2 0,24-5 0,-1 0 0,-5 5 0,0 1 0,5-3 0,-1 0-660,-9 2 0,0 2 660,3-1 0,2 0 0,-1 0 0,-1 0 0,-3 0 0,0 0 0,4-4 0,0 1 0,0 2 0,-1 0 0,-3-2 0,0-1 0,9 4 0,1 0 0,-11 0 0,1 0 0,9 0 0,1 0 0,-10 0 0,0 0 0,9 0 0,1 0 0,-10 0 0,1 0 0,8 0 0,0 0 0,-3 0 0,-1 0-358,6 0 1,0 0 357,-1 0 0,1 0 0,-1 0 0,1 0 0,-24 0 0,24 1 0,1-2 0,-16-4 818,-8 4-818,10-4 0,0 0 0,0 4 0,-9-5 0,7 1 0,16 5 0,0-1 3,-26-4-3,25 2 0,-1 0 0,1 3 0,-1-2 0,1-4 0,-1 1 0,2 4 0,-1 0 0,0-5 0,-1 0 0,-4 5 0,-1 1 0,5-3 0,-1 0 168,-4-1 1,0 2-169,0 1 0,1 0 0,3-2 0,0 0 0,-8 3 0,-2 0 0,5 0 0,1 0 0,-1 0 0,-1 0 0,-2 1 0,-1-2 0,4-2 0,0 0 0,0-1 0,-1 0 0,-3-3 0,0-1 0,4 4 0,0 0 0,0-2 0,0 0 0,-4 5 0,0 0 0,9-2 0,0 0 0,-3 3 0,-1 0 0,0 0 0,0 0 0,4 0 0,1 0 0,-5 0 0,0 0 0,0 0 0,0 0 0,5 1 0,-1-2 0,-9-1 0,0-2 0,9 0 0,0 0 0,-9-3 0,0-1 0,9 4 0,0 0 0,-9-2 0,0-1 0,9 3 0,1 0 0,-4 0 0,-1 0 0,5 1 0,2 0 364,-26 3-364,26 0 0,0 0 0,-17 0 0,-6 0 0,9 0 0,-1 0 0,2-5 0,6 4 219,-5-4-219,13 1 605,-12 3-605,11-4 1058,-4 5-1058,7 0 442,-8 0-442,-2 0 0,-7 0 0,0 0 0,-8 0-543,5 0 543,17 0 0,0 0 0,-16 0 0,-8 0 0,10 0 0,0 0 0,7 0 0,-5 0 0,5 0 0,-16 0 0,7 0 0,-8 0 0,10 0 0,-9 0 0,14 0 0,-12 0 0,14-5 0,-7 4 0,0-9 0,0 3 0,-1 1-364,14 3 0,0 1 364,-18 2 0,9 0 0,-2 0-940,3 0 0,-2 0 940,-9 0 0,-2 0 0,0 0 0,1 0 0,8 0 0,-2 0 0,5 0 0,-3 0 0,2 0-978,-8 0 0,-1 0 978,4 0 0,-4 0 0,3 0 0,-11 0 0,1 0 0,0-1 0,1 2-646,15 3 0,0 2 646,-6-3 0,2 3 0,11 7 0,1 0 39,-1-5 1,1-1-40,0 3 0,3 0 1536,-6 1-1536,7 2 2479,9-3-2479,11-3 1667,-17-3-1667,-19-4 0,13 0 0,-4 0-716,-12 3 0,-3 2 716,7 2 0,-2 1-912,1-2 0,-3 1 0,3 0 912,-4 4 0,0 0 0,1-3 0,-4-2 0,0-1 0,3 1 0,1-1 0,1 0 0,4-1 0,2-1 0,0 0 0,-3 0 0,0-1 0,5 0-354,5-2 0,4 0 354,-1 0 0,2 0-78,-17 0 78,-8 0 0,10 0 0,0 0 0,0 0 0,0-5 0,0-2 0,-1-4 1674,9 0-1674,1 5 2890,8-3-2890,6 8 920,1-7-920,6 7 108,4-5-108,-2 5 0,2-5 0,0 3 0,-2-2 0,6 0 0,-6 4 0,6-4 0,-2 4 0,4-4 0,0 4 0,5-2 0,1 3 0</inkml:trace>
  <inkml:trace contextRef="#ctx0" brushRef="#br0" timeOffset="92172">951 12542 24575,'21'-33'0,"-9"10"0,20-14 0,-22 23 0,13-9 0,-1-5 0,-3 8 0,2-2 0,1 1 0,4 5 0,17-19 0,-11 12 0,11-14 0,-9 8-503,2 0 0,0 1 503,-5 3 0,10-7 0,-1-2 0,-7-4 0,-2 13 0,0 0 0,8-18-405,4 5 405,-15 6 0,-1 5 0,1-2-1193,8-17 1193,-1 7 0,-1 0 0,-1-6 0,-6 15 0,-1-1 0,6-11-392,5-1 392,-2 1 0,-15 18 903,1 0-903,-11 12 391,-3 4-391,0 3 1253,-2 4-1253,-2-4 449,0 2-449,-1-6 0,3-2 0,7-9 0,9-6 0,15-14 0,1 3-542,-12 12 1,1-1 541,-3 3 0,0 0 0,-1 1 0,1-1 0,11-11 0,-9 9 0,-10 10 0,-3 3 0,-1 4 0,-5 3 1083,-3 6-1083,-3-1 0,-3 6 0,-8 1 0,-14 2 0,-8 6 0,2-5 0,-4 1-614,0 5 0,-1 2 614,-3-3 0,-2 0 0,-4 4 0,2-1 0,8-4 0,0-1 0,-9 2 0,0 0 0,9-4 0,0-1 0,-4 4 0,1-1-421,-20 1 421,3 4 0,16-11 0,2-2 0,0-5 0,6 0 0,-6 0 1200,14 0-1200,-5 0 449,15 0-449,-7 0 0,13 0 0,-4 0 0,8-2 0,2 1 0,15-5 0,4 5 0,32-8 0,-9 3 0,-11 1 0,0-1 0,16-5 0,0 4 0,0-3 0,0 9 0,-7-9 0,5 9 0,8-13 0,-11 12 0,16-12 0,-18 12 0,0-3 0,-3 5 0,-6-4 0,-7 3 0,-1-4 0,-6 5 0,0-3 0,-1 2 0,1-3 0,-4 4 0,3 0 0,-8 0 0,3 0 0,-3 0 0,-2 0 0,1 0 0,-2 0 0,9-6 0,-1 1 0,12-6 0,-6-1 0,9 1 0,-14 1 0,8 1 0,-14 3 0,4 1 0,-5 0 0,0 4 0,-2-4 0,-4 4 0,-3-2 0,-2 1 0,-1 1 0,-1-2 0,1 3 0,-4 0 0,3 0 0,-4 0 0,5 0 0,0 0 0,0 0 0,-1 0 0,2 0 0,-1 0 0,3 3 0,-2 0 0,1 7 0,-3 2 0,-1 3 0,4 7 0,-4 2 0,2 5 0,-11 17 0,4 4-512,0-17 0,0 1 512,-1 23 0,2-19 0,-2 0 0,3-8 0,1 0 0,-1 9 0,0 0 0,1-10 0,1-1-113,-3 28 113,1-10 0,0-7 0,0-3 0,2-6 0,3-7 0,2-1 1018,4-6-1018,0-5 119,0 4-119,0-8 0,0 8 0,0-8 0,0 8 0,0-4 0,0 5 0,0 0 0,0 0 0,0-5 0,0 0 0,0-5 0,0 0 0,0 0 0,0 1 0,0-4 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08T06:48:32.302"/>
    </inkml:context>
    <inkml:brush xml:id="br0">
      <inkml:brushProperty name="width" value="0.05292" units="cm"/>
      <inkml:brushProperty name="height" value="0.05292" units="cm"/>
      <inkml:brushProperty name="color" value="#FF0000"/>
    </inkml:brush>
  </inkml:definitions>
  <inkml:trace contextRef="#ctx0" brushRef="#br0">4517 14167 24575,'0'47'0,"0"0"0,0 3 0,0 1 0,0-12 0,0 2 0,0 1-2694,-1 4 1,0 1 0,3 4 2693,1-4 0,3 3 0,0 2 0,-1 1 0,-2 0 0,-1 2 0,1 1 0,-1 0 0,2-3 0,1 4 0,1-2 0,0 0 0,-1 2-607,-2-5 1,-1 3 0,0 0-1,-1-1 1,0-3 606,0-2 0,-1-3 0,-1-1 0,1 0 0,0 11 0,0 0 0,0 0-54,0-10 1,0 0-1,0 0 1,0-2 53,0 9 0,0-1 0,0-3-520,0 12 0,0-2 520,0-17 0,0 1 0,0-3 0,0-3 0,0 0 877,0 9 1,0 0-878,0-10 0,0-3 3937,0 22-3937,0-16 3374,0-6-3374,0-14 2203,0-6-2203,0-7 1097,0 0-1097,0-1 0,4-2 0,4 0 0,11-3 0,5-5 0,32-2 0,-19 1-848,9-5 1,4 0 847,-17 5 0,1 1-1066,22-7 0,3 0 1066,-6 3 0,1 2-983,-11 3 0,1 2 0,2-2 983,3-1 0,2-2 0,1 3-1133,3 2 1,2 2-1,1-1 1133,-9-1 0,2 0 0,0-1 0,1 1 0,-1 1 0,1 2 0,0-1 0,0 0-582,4 0 1,0 0-1,0 0 1,1 0 581,-1 0 0,-1 0 0,1 0 0,1 0 0,2 0 0,1 0 0,0 0 0,1 0 0,-13 0 0,0 0 0,0 0 0,2 0 0,3 0 0,-2 0 0,2 0 0,3 0 0,1 0 0,0 0 0,-2 0 0,-2 0-392,8 0 0,-2 0 0,-2 0 0,2 0 0,2 0 392,-10 0 0,2 0 0,1-1 0,0 1 0,0 0 0,-2 0 0,-3 1-185,3 0 1,-3 1 0,-1 0 0,-1 0 0,0 1 184,10 2 0,0 0 0,-2 1 0,1 1-36,-4 0 0,-1 1 0,1 1 0,0 0 36,3 1 0,0 1 0,0 1 0,0-1 0,-3 0 0,0 0 0,0 0 0,-1 0 0,1-1 0,-1 1 0,1 0 0,0 0 0,3 0 0,1 1 0,-1-1 0,-1-1 70,-6-1 0,-1-1 0,0-1 0,0 2-70,4 1 0,0 0 0,0 0 0,-1 0 295,8 0 1,-2 0 0,-1 1-296,1 1 0,-1 1 0,1 1 0,-1-1 0,0 0 0,0 0 0,1 0 0,1 0 0,0 1 0,-11-2 0,0 1 0,0 0 0,1-1 0,3-1 0,0 0 0,0 0 0,0 1 99,2 1 0,-1 0 0,1 1 0,0-2-99,-1-3 0,-1-1 0,1 0 0,1 0 0,3 3 0,0 0 0,0 0 0,0-1 0,-3-3 0,0-2 0,0 1 0,0 0 0,-1 1 0,1 1 0,0 0 0,0 0 0,3 1 0,1-1 0,-1 0 0,-1 0 0,-6-2 0,-1-1 0,0 1 0,1 0 0,6 2 0,2 0 0,-1 1 0,0-2 0,-3-1 0,0 0 0,-1-1 0,2 0-29,2-2 1,1 0 0,1 0-1,-1 0 29,0 2 0,0 1 0,1-1 0,-1-1 0,-1-2 0,1-2 0,0 0 0,1 1 0,-9 0 0,1 1 0,0 0 0,0 1 0,-1-1 0,8 0 0,0 1 0,0-1 0,5 1 0,-8-1 0,5 0 0,1 0 0,1 0 0,-2 0 0,-3 0-133,-3 1 1,-3-1 0,-1 1 0,1-1-1,2 1 133,2-1 0,2-1 0,1 1 0,0-1 0,-2 1 0,-3 0 0,4 0 0,-4 1 0,-1-1 0,1 0 3,0-1 1,0-1-1,-1 0 1,-1 1-4,8 2 0,-1 1 0,0-2 0,4-1 0,1-1 0,-2-1 0,-7 1 0,-1 0 0,0 0 245,0 0 0,0 0 0,-1 0-245,-1 0 0,1 0 0,-2 0 0,-2 0 0,-1 0 0,0 0 0,0 0 0,0 0 0,1 0 0,2 0 0,2 0 0,-2 0 0,-2 0 0,-1 0 0,0 0 0,0 0 0,0 0 0,1 0 0,8 0 0,1 0 0,-1 0 0,-7 0 0,-1 1 0,1-2 0,8-1 0,2-2 0,-3 2 0,3 1 0,-1 0 470,-13-4 0,0-1 0,-2 1-470,6 4 0,2 0 0,4-7 0,4-3 0,-1 2 635,-12 7 1,-2 2 0,2-3-636,11-7 0,2-3 0,-3 1 0,7 7 0,-3-1 380,-18-1 0,-1-2 0,1 1-380,20-2 0,-2 3 499,-9 2 1,-2 0-500,3-2 0,0 0 0,-9 3 0,-2 0 0,1-4 0,0 1 0,4 3 0,1 0 0,-5-2 0,0-1 0,0 4 0,0-1 503,-1-3 1,0 0-504,-5 0 0,-1 0 2304,24-5-2304,-1-1 0,-18 3 2181,-1-5-2181,-14 5 1652,-1-7-1652,-6 5 1053,0-4-1053,0 0 336,-3-6-336,-1-1 0,2-6 0,-3-1 0,3 1 0,2-8 0,1-1 0,1-9-654,-6 21 0,0-3 654,-1-11 0,1-1 0,0 14 0,0-2 0,0-10 0,-1-6 0,0 7 0,12-13-585,-9 12 0,1-7 0,-2 7 585,8-16 0,1 7 0,0-2 0,-6 15 0,-1-1 0,1-2 0,1-4 0,0 4 0,1 3 0,-1 0 0,6-16 0,-1 3-746,9-2 746,-15 21 0,0 0 0,0 1 0,-1 1-242,8-19 242,0 0 0,7-3 0,-11 10 0,11-9 0,-13 10 0,6-8 0,0-1 0,-6 9 0,5-6 1120,-11 13-1120,4-6 1768,-5 8-1768,-1 5 865,1-3-865,-2 9 298,1-9-298,-1 10 0,2-11 0,-2 11 0,1-5 0,-2 10 0,0 2 0,-4 4 0,0 0 0,0 2 0,-1 1 0,2 1 0,-9-2 0,-15-22 0,-7 1 0,8 0 0,-1-1-715,-1 3 0,-1 1 715,-8-11 0,-2-2-992,-2 0 1,-2 0 991,-4-2 0,-1 0 0,-5-2 0,0 3 0,13 10 0,-3 0 0,-12-5 0,-7-2 0,4 4 0,6 6 0,0 1-935,0-4 1,-4-2-1,0 3 935,4 7 0,0 4 0,5 0 0,5-1 0,-1 0-650,-13 0 1,-6-1 0,5 2 649,10 2 0,2 1 0,1 0 0,-3 0 0,0 0 0,1 2 0,0 1 0,0 0 0,-2-3 0,0-1 0,-1 2-612,-6 2 0,-3 2 1,0-1 611,6 1 0,0-2 0,-2 0 0,0 2-507,-4 0 1,-2 0 0,0 1 0,0 0 506,-4-1 0,1 1 0,-2-1 0,-1 0 0,7 2 0,-2-1 0,0 0 0,1 0 0,4 0 0,-10-1 0,5-1 0,-3 1-119,5 0 1,-4 1 0,2 0 0,5-1 118,4 1 0,4-1 0,-1 0 0,-12-3 0,-2-1 0,0 1 0,10 3 0,-1 1 0,1-1 0,1 0 0,-3-2 0,1-2 0,-2 2 0,5 2 0,-2 1 0,0 0 0,2 0 0,-2-1 0,3 0 0,-4 0 0,-6 1 0,-5-1 0,0 0 0,4 1-410,2 1 1,3 1 0,-5-1 409,4 0 0,-5-1 0,-3 0 0,2 0 0,4 2 0,4 1 0,3 2 0,0 0 0,1-1 0,-2-1 0,0-1 0,0 0 0,-1 0 38,-1 1 0,-1-1 0,0 1 0,4 0-38,1 2 0,3-1 0,-1 0 422,-8-4 0,-1-1 0,1 0-422,5 3 0,1 0 0,0 0 0,-6-3 0,0-1 0,1 1 0,-8 1 0,1 1 0,8 0 0,-2 1 0,2 0 0,8 3 0,0 0 0,0 0-2,-9 0 1,-2 0-1,-1 0 2,-4 0 0,0 0 0,-2 0 0,8 0 0,0 0 0,-2 0 0,1 0 12,0 0 1,-1 0 0,1 0 0,-2 0-13,-2 0 0,-1 0 0,0 0 0,-1 0-225,9 0 1,-1 0-1,0 0 1,0 0-1,1 0 225,-10 2 0,1 1 0,0 0 0,0-1 0,8-1 0,0-1 0,-1 1 0,2-1 0,0 1-257,-5 1 0,2 1 0,0 0 0,-1-1 257,-3-1 0,-1-2 0,1 1 0,1 0-74,5 0 1,2 0 0,0 0 0,0 0 73,-3 0 0,-1 0 0,0 0 0,0 0 0,0 0 0,0 0 0,0 0 0,1 0 0,3 0 0,0 0 0,0 0 0,-2 0 0,-9 0 0,-3 0 0,0 0 0,2 0-95,6 0 1,1 0 0,-1 0 0,-1 0 94,3 0 0,-2 0 0,0 1 0,-1-1 0,3-1 0,-8-1 0,2 0 0,1-1 0,-2 0 51,10-1 0,-2 0 1,1-1-1,0 0 0,2 0-51,-6 0 0,1-1 0,1 0 0,0-1 0,-4-1 0,-1-1 0,0 1 0,2 1 0,6 3 0,1 1 0,0 1 0,-1-1 0,-6-2 0,-1 0 0,-1-1 0,1 2 0,3 3 0,1 0 0,0 2 0,-2-2 0,5-1 0,0 0 0,-1 0 0,-1-1 0,1 2-86,0 0 1,0 1-1,-1 0 1,0 1-1,0-1 86,-3 0 0,0 0 0,-1 0 0,0 0 0,1 0 0,0 0 0,0-1 0,-1 0 0,1 1 0,-1 2-114,-3 1 1,0 1-1,-1 1 1,0 1-1,0-1 114,0 0 0,-1 1 0,0-1 0,1 2 0,-1-1-25,1 1 0,-1 1 0,0 0 0,1 0 0,-1 1 25,1 0 0,-2 1 0,1 1 0,2-2 0,4-1 100,3-1 1,3-2 0,1 0 0,0 1-101,-4 2 0,0 0 0,0 1 0,5-2 0,2-1 0,3 0 0,-2-1 443,-7 1 0,-2 1 0,1-1-443,8 0 0,1 0 0,0-1 0,-2-1 0,-1-1 0,1 0 0,2 0 0,0-1 0,3 0 1194,-8-2 0,1 0-1194,-10 0 0,-2 0 0,7 0 0,2 0 0,5 0 0,0 0 0,-10 0 0,2 0 0,11 0 0,2 0 0,3 0 0,1 0 1908,-5 0 1,0 0-1909,-18 0 3098,2 0-3098,22 0 2575,4 0-2575,13 0 1500,0 0-1500,4 0 738,-3 0-738,8 0 100,-8 0-100,8 0 0,-8 0 0,8 0 0,-8 0 0,8 0 0,-4 0 0,1 0 0,3 0 0,-8 0 0,3 3 0,-4 2 0,-5 3 0,-2 1 0,0 4 0,1-4 0,6 3 0,0-4 0,0 3 0,5-3 0,3 3 0,2-5 0,6 0 0,-3 0 0,3 0 0,0 1 0,0-2 0,0 1 0,2 0 0,2-3 0,-1 2 0,2-4 0,-2 2 0,0-3 0,0 0 0</inkml:trace>
  <inkml:trace contextRef="#ctx0" brushRef="#br0" timeOffset="3330">1643 13536 24575,'-18'-13'0,"2"-1"0,3 6 0,8-5 0,-12 7 0,24-1 0,9 7 0,14-1 0,7 2-1351,4 9 0,4 3 1351,-3-4 0,3 1 0,1 2-1394,4 4 0,1 3 0,0 2 1394,-7-2 0,-1 2 0,2 0 0,1 0-962,4-1 0,1-1 0,1 0 1,-1 3 961,0 3 0,0 3 0,-1 1 0,3-1-610,-4-6 1,1 0-1,2 0 1,-2 0 0,-1 0 609,3 3 0,-1 1 0,-1-1 0,1 0 0,-5-4 0,1 0 0,0 0 0,-1 0 0,-1-1-93,4 2 1,-2-1 0,-1-1 0,-2 0 92,1-1 0,-1 0 0,0 0 0,6 6 0,0 1 0,-2-4 0,1-4 0,-2-1 230,-7 2 1,2 2-1,0-1-230,-2-5 0,0-1 0,-2 0 900,17 7 0,-4 0-900,-6 1 0,-3 0 1708,-3-7 1,-2-1-1709,-11 2 0,-1-1 1340,3-2 1,0-1-1341,10 9 2670,-1-4-2670,-8 2 1940,-6-6-1940,5 2 948,-5 2-948,1-7 0,-3 3 0,-5-2 0,0-2 0,-4 2 0,3-3 0,-8-2 0,3-2 0,-4 1 0,-2-6 0,-5 3 0,0-7 0,-4 4 0,4-4 0,-4 1 0,1 1 0,-1-2 0,-1 4 0,1-1 0,2-1 0,-2 3 0,5-5 0,-5 4 0,4-4 0,-3 2 0,-7-7 0,3-1 0,-10-4 0,6-1 0,-6-5 0,-6-5 0,-7-15 0,3 7-390,-1 2 0,0-1 390,2-2 0,-5-2 0,-3-1 0,-3-6-613,13 13 1,-1-1 612,1 5 0,-1 1 0,5-1 0,1 1 0,-4-2 0,2 2-394,-9-17 394,11 18 0,2 0 0,-4-7 0,-1-2 0,4 6 716,10 11-716,-4-5 1246,9 10-1246,-3 2 437,7 3-437,-5 2 0,4 3 0,-1 3 0,2 5 0,0 0 0,0 4 0,4 8 0,1-1 0,4 11 0,0-5 0,1 6 0,0 1 0,5 6 0,-4-5 0,5 6 0,-2-8 0,3 8 0,-1 2 0,6 7 0,-4 0 0,5 0 0,-3-9 0,1 2 0,-7-8 0,1 1-392,10 9 1,-1-1 391,1 9 0,0-2 0,-8-22 0,-3 5 0,-2-14 0,0 0 0,-5-5 0,0 0 783,-1-5-783,0 0 0,-2 0 0,1-2 0,-2 1 0,3-5 0,-3 5 0,1-4 0,-1 2 0,3-3 0,0 0 0,0 2 0,0-1 0,4 5 0,-2-5 0,7 6 0,-4-6 0,1 5 0,2-5 0,-2 5 0,4-5 0,0 3 0,0-4 0,0 3 0,0-2 0,-1 3 0,1-1 0,-4-2 0,-2 3 0,-3-4 0,-1 2 0,0-1 0,-1 2 0,-1-5 0,-2-6 0,-2-2 0,-3-2 0,-1-3 0,-3 4 0,-5-2 0,4 3 0,-2 3 0,4 3 0,0 2 0,-1-1 0,1 2 0,0-1 0,-4 2 0,2 0 0,-6 0 0,6 0 0,-6 0 0,6 0 0,-7 0 0,4 0 0,-1 0 0,-2 0 0,2 0 0,-10 0 0,5 0 0,-11 0 0,5 0 0,-14 0 0,-1 0 0,-8 0 0,-9 5-860,21 2 1,-1 1 859,-4 6 0,-2 2 0,-10 0 0,-2 2-1356,1 4 1,-2 2 1355,15-9 0,-1-1 0,0 1 0,0 1 0,0 2 0,1-1 0,-9 3 0,0 0-809,-2 0 1,0-1 808,9-8 0,1 0-520,0 3 1,0-1 519,1-5 0,1-1 613,8 3 0,3-1-613,-15-2 2470,7-2-2470,17-5 1914,1 0-1914,6 0 1475,6 0-1475,3 0 0,2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6:50:04.285"/>
    </inkml:context>
    <inkml:brush xml:id="br0">
      <inkml:brushProperty name="width" value="0.08819" units="cm"/>
      <inkml:brushProperty name="height" value="0.35278" units="cm"/>
      <inkml:brushProperty name="color" value="#0000FF"/>
      <inkml:brushProperty name="tip" value="rectangle"/>
      <inkml:brushProperty name="rasterOp" value="maskPen"/>
    </inkml:brush>
  </inkml:definitions>
  <inkml:trace contextRef="#ctx0" brushRef="#br0">1490 5255,'37'0,"6"0,-12 0,13 0,-13 0,6 0,0 0,-6 0,0 0,-4 0,-3 0,-1 0,5 0,-11 0,11 0,-11 0,5 0,0 4,-5-3,5 7,-6-7,0 2,0-3,7 0,0 0,1 0,-2 0,-6 0,6 0,-5 0,5 0,0 0,-5 0,5 0,-6 0,0 0,5 0,-3 0,3 0,-5 0,13 0,-10 0,16 0,-12 0,14 0,-6 0,14 0,-14 0,13 0,-13 0,13 0,-13 0,14 0,-14 0,5 0,1 0,-6 0,6 0,-8 0,0 0,8 0,-6 0,6 0,-8 0,1 0,-1 0,0 0,0 0,-5 0,3 0,-9 0,10 0,-11 0,11 0,-11 0,11 5,-11-4,11 3,2-4,2 0,4 4,-6-2,6 2,-4-4,-2 0,-2 0,-4 0,5 0,8 0,1 5,8-4,1 4,8-5,-6 0,-17 0,0 0,16 0,8 6,-10-5,0 4,10-5,-8 5,8-4,-1 5,-7-6,8 0,-10 0,-7 0,5 0,-13 4,6-3,-1 3,-5-4,5 0,-6 0,-1 0,0 0,0 0,1 0,-1 0,-6 0,5 0,-5 0,1 0,3 0,-3 0,5 0,-6 0,5 0,-5 0,7 0,-1 0,0 0,8 0,-6 0,6 0,0 0,1 0,9 0,-9 0,7 0,-7 0,9 0,-1 0,0 0,-7 0,5 0,-6 0,8 0,1 0,-1 0,-7 0,5 0,-13 0,6 0,-8 0,0 0,0 0,0 0,1 0,-1 0,0 0,-6 0,5 0,-5 0,7 0,-7 0,12 0,-10 0,12 0,0 0,-6 4,13-3,-5 4,-1-5,19 4,-23-3,16 4,-21-5,0 0,8 0,-6 4,6-3,-1 3,3-4,7 0,0 5,0-3,10 3,-8-5,8 0,-10 0,0 0,0 0,0 0,0 0,-8 0,7 5,-14-4,13 4,-19-5,11 0,-19 0,5 0,-6 0,0 0,0 0,5 0,-3 4,9-3,-9 2,9-3,-3 0,5 0,-6 4,5-3,-5 2,0-3,-1 0,-6 0,0 0,0 0,-2 0,2 0,-6 0,5 0,-8 0,8 0,-4 0,1 0,3 0,-4 0,1 0,3 0,-8 0,8 0,-8 0,8 0,-8 0,8 0,-8 0,8-3,-3 2,-1-3,4 1,-8 2,8-3,-3 1,-1 2,4-3,-3 1,3 2,1-3,0 1,0 2,0-3,0 4,-5-2,4 1,-3-2,-1 3,4 0,-3 0,-1 0,10 0,-8 0,9 0,-6 0,0-3,-5 2,4-3,-8 4,4 0,-2 0,0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6:50:22.571"/>
    </inkml:context>
    <inkml:brush xml:id="br0">
      <inkml:brushProperty name="width" value="0.08819" units="cm"/>
      <inkml:brushProperty name="height" value="0.35278" units="cm"/>
      <inkml:brushProperty name="color" value="#FF00FF"/>
      <inkml:brushProperty name="tip" value="rectangle"/>
      <inkml:brushProperty name="rasterOp" value="maskPen"/>
    </inkml:brush>
  </inkml:definitions>
  <inkml:trace contextRef="#ctx0" brushRef="#br0">2195 8846,'0'25,"0"-4,0-11,0-2,0 5,0-7,0 6,0 1,0 8,0-1,0 16,0-11,0 12,0-14,0 5,0-11,0 5,0-6,2-4,-1 2,2-6,-3 2,3 3,0-5,0 6,3-8,-3 0,7 7,-3-5,3 5,-3-2,3-3,-1 7,6-6,-7 1,3-3,-5-1,0 1,3 1,-2-3,6 4,-6-9,8 8,-8-8,8 4,-3 0,-1-4,4 4,-8-4,8 0,-7 0,6 0,-2 0,4 0,-5 0,4 0,-3 0,3 0,1 0,0 0,0 0,-4-3,3 2,-4-1,5-2,-4 3,2-2,-2-1,4 3,0-2,0 3,6 0,1 0,6 0,0 0,1 0,-1 0,0 0,8 0,-6 4,14 2,-14 0,13 4,-13-4,13 5,-12-1,12 2,-13-2,6 0,0 1,-6-1,6 0,-1 1,-4-1,4-4,-6 3,-1-8,0 7,0-7,1 4,-1-5,-6 0,5 0,-5 0,7 4,-7-3,5 3,-11-4,11 5,-5-4,6 3,-5-4,4 0,-5 5,6 0,-6 0,5 4,-10-4,9 0,-3 3,5-7,0 3,8-4,-6 0,13 0,-13 0,6 0,0 0,-6 0,6 0,0 0,-6-4,13-2,-5-10,7-2,0 0,-7-2,5 7,-5-2,0 4,-2 1,-8-4,7 7,-5-6,6 8,-8-5,0 4,1-2,-7 7,5-8,-11 8,5-3,-6 4,-5-3,4 2,-8-4,8 4,-8-4,4 1,-5-2,3 0,-2 0,2 0,-3-1,1-3,-1 3,-2-4,2 5,-3-3,1 0,-2 1,-2-6,0 7,-2-4,-6 5,1-1,-8 0,3-4,-4 2,-5-3,3 4,-4-5,1 4,3-3,-4 3,1 1,3-1,-3 1,5 0,0 0,0 0,0 0,0-3,0-2,0 1,-1-9,1 7,-2-8,2 6,0 1,-8-10,6 7,-8-12,2 4,-2 1,-8-8,10 13,-6-5,7 7,-7-2,1 5,0 1,0 4,5 1,-3 0,9 0,-10 4,11-2,-11 6,11-6,-11 2,5 0,-6 1,0 0,-1 3,1-4,0 5,-8 0,-1-5,-8 4,8-4,-7 5,6 0,-7 0,1 0,-1 0,0-5,0 4,-10-5,8 6,16 0,-1 0,-14 0,-9 0,11 0,-2 0,1 0,0 0,0 0,0-5,0 4,0-4,0 5,7 0,-5 0,5 0,-7 0,0 0,0 0,0 0,7 0,-5 0,12 0,-12 0,13 0,-13 0,13 0,-6 0,8 0,5 0,2 0,7 0,-1 0,0 0,4 0,2 0,1 3,2-3,-5 6,3-6,0 6,1-2,3 4,-1 1,-4-1,-1 0,-5 0,4 3,1-3,0 3,6-4,-5 0,7 0,0 2,4 2,2-2,7 4,2-1,5 10,6-3,-4 3,8-3,-9-3,3 2,-5-6,6 0,-5-4,5 1,-6-1,6 1,-5-1,10 1,-3 0,12 2,-5-2,6 2,-1-1,-4 0,12 2,-13-2,13 1,-12-1,12 1,-13-1,13 2,-13-2,14 1,-14-1,13 1,-13-1,6-4,-1-1,-4-1,4-3,-6 3,6 1,-4-3,12 3,-13-5,13 0,-13 0,14 0,-6 0,7 0,0 0,0 0,0 0,10 0,-8 0,8 0,-1 0,-21 0,0 0,-5 0,2 0,24 0,2 0,-18 0,0 0,9 0,1 0,1 0,-1 0,-12 0,0 0,14 0,1 0,-11 0,-1 0,4-3,0-1,-9 4,-1-2,6-4,-2 0,19 4,-24-4,-1 0,16 5,-16-5,0 0,9 5,13-5,-23 1,5 4,-13-3,-1 4,-3 0,-7 0,1 0,-62-19,-1 1,15 6,-5-1,-1 0,2 2,-1 0,-1-1,-8-3,-2-1,0 1,-5 1,-1 1,0-2,11 1,0-2,0 1,-1 1,-3 1,-1 2,0 1,0-2,3 0,1-1,0 0,-1 1,-2 0,-1 1,0 0,0 2,0 0,0 1,0 0,1 0,3 0,0 0,0 0,-2 2,-5 1,-2 2,0 1,2 0,6-1,1 0,0 1,0 0,-5 2,0 0,1 0,3 0,2 0,3 0,-1 0,-8 0,-1 0,2 0,-6 0,1 0,15 0,-1 0,1 0,-19 0,3 0,10 4,3-1,7-2,3 0,-1 5,3 0,-6-5,7 8,13-9,8 7,4-7,43 16,0-7,5 4,4 1,0-2,1 1,-8-3,1 2,1 0,4 0,1 0,0 0,4 0,2 1,-4-1,10 2,-2-1,-14-2,2 1,-4-2,3-1,-3-1,6 3,0 0,-6-4,-3 0,13 5,-4-5,-27 0,1-6,-12 1,2-2,-45 0,8 0,-8 1,-3-2,-3-3,-5 3,23-7,1 7,11-2,0 0,39 2,7-2,-3 2,4 2,-3 4,0 2,5 0,1 2,1 5,0 1,0 0,-1-1,1-3,-2 0,-8 1,-2 0,19 0,-10 4,-13-7,-7-1,-6-1,-5-1,-64 0,27-1,-3 1,-13-4,-8-1,0 0,4 2,0-1,-3 1,5-3,-2 0,0 0,-1 0,1 0,-1 0,0 0,0 0,-5 0,0 0,0 0,3 0,-3 0,4 0,-2 0,-5 0,-1 0,5 0,0 0,2 0,-2 0,2 0,12 0,4 0,-18 0,28 0,-1 0,30 0,46 0,1 0,8 0,1 0,-25 0,0 0,23 0,1 0,-19 0,0 0,14 0,1 0,-11 0,-1 0,-1 0,-1 0,12 0,-4 0,-28 0,-1 0,-14-3,0-8,-16-3,-3-6,-21-1,-2-1,1 1,7 5,9 3,10 6,2 0,37 4,17 2,-4 0,3-1,6 2,5 0,2 0,-12 0,2 0,0 0,1 0,4 0,1 0,1 0,2 0,-7 2,1 0,1 0,0 1,1-1,2 0,0 0,1 1,0 0,-1 1,-3 1,0 2,0 0,-1 1,0-2,0 0,0-1,0-1,0 1,-1 1,9 2,-1 0,0 1,-1-2,-2 0,0-2,-1 0,-2 0,1 0,-1-1,-1-1,0 1,0-1,-5-1,-1-1,-2-2,5 1,0 0,-5 0,-4 0,13 0,-10 0,-18 0,-10 0,-2-2,-43-11,6 7,-7-1,-3 2,-11 5,5 0,-2 0,8 0,0 0,-15 0,0 0,12 0,0 0,-4 3,0 1,9-1,0 1,-9 3,0 1,9 2,1 0,-5-2,0 0,5 1,1 1,-24 2,1 1,18-3,7 0,9-5,7-1,3-4,2 0,-1 0,1-30,2 2,-1-4,-2-19,-1-6,2 8,0-3,0 2,-1 8,-1 1,0-2,0-10,0-2,-2 4,-6-5,0 2,6 13,0 0,-1 2,-8-9,1 4,5 12,0 3,-11-17,14 27,2 2,6 14,2 40,13 3,7 10,5 6,-1-7,3-1,-1-9,2 1,-1-2,1 7,0-2,8 6,1-1,-5-8,-1 0,4 0,0 0,1 4,-1-3,-4-12,0-2,-2 2,-1-3,10 9,-9-11,-10-8,-2 0,-2-4,-5-2,1-4,-1 0,4-2,-2-1,12-3,15-6,6-1,14-5,0 0,3-1,-25 6,1 1,23-2,-1-3,-18 10,-7-8,-9 8,-10-2,-2 3,-1 0,-41 22,-22 9,14-12,-4 1,2-1,-6 4,-2 1,0-3,4-4,-1-1,1-2,-2 1,-3-1,0 0,-2-1,1 1,-5 0,0 0,0 0,3-1,-3-2,3-1,0 0,-6 1,-1-1,5-1,0 0,3-2,13-3,-1 0,2-1,-9 1,4-1,13-3,1 0,-16 0,27 0,3 0,13-2,27-10,24 0,-16 5,3 1,3 2,2 1,4 3,-1 0,-11 0,-1 0,17 0,1 0,-14 0,1 0,8 0,3 0,-2 3,0 1,-5-1,0 2,-6 1,-1 1,15 4,-11 0,-14-2,-6-4,-6-1,-5-4,-46 0,-9-7,-2 0,-5-3,3-1,0-4,9 2,-1-2,1 0,-2-1,0 0,1 1,-12-3,1-1,17 3,0 0,2 1,-4 3,2 0,-2-6,2 0,3 4,3 1,-14-5,20 4,6 9,17-1,34 5,-7-1,6 1,3 2,7-1,-1 0,6 0,-13 0,0 0,-9 0,-6 0,-5 0,0 0,-5-10,-3-5,0-5,-3-8,0 11,0-5,0 6,-3 0,2 5,-3 1,17 1,3 5,21-3,-6 3,14 3,-14-3,5 4,-7 0,-6-4,-1 3,-10-2,-2 3,-3-3,-17-19,-20 3,-3-9,2 14,-1 3,-18-2,17 0,-1 0,-23-1,24 5,1-1,-9-1,-5 0,23 5,5 2,8 4,4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6:51:38.641"/>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15779 4342,'0'51,"0"-9,0 2,0-5,0-1,0-1,0-7,0-1,0-6,0 5,0 3,0 0,0 6,0-1,0 3,0 0,0 5,0-13,0 13,0-13,0 6,0-8,0 0,0 1,0-1,0 0,0 0,0 0,0 1,0 6,0-10,0 9,0-18,0 5,0-6,0 6,0-5,0 11,0-5,0 14,0-6,0 6,0-8,0 0,0 1,0-7,0-1,0-11,0 4,0 3,0-1,0 11,0-11,0 11,0-5,0 6,0-6,0-1,0-6,0 0,0-4,5 8,-4-6,8 13,-8-9,8 17,-4-16,1 17,2-13,-3 6,1-5,1-3,-2-5,-1 0,3-4,-3 3,-1-8,5 8,-5-8,1 3,5-1,-8-2,7 2,-2-3,1-2,5 1,-1-4,-1 4,5-4,-4 5,5-5,6 7,8-7,2 8,11-8,5 3,9-4,-24 0,1 0,-1 0,1 0,-1 0,0 0,25 0,-26 0,1 0,24 0,1 0,-26 0,1 0,24 0,-24 3,1 0,0-3,-1 1,24 11,-24-11,-1-1,26 5,-1-5,-1 0,-1 6,-7-5,8 10,-10-9,0 8,1-9,-9 9,7-4,-14 0,6 3,-8-8,0 8,0-4,8 1,-6 2,14-1,-14-2,5 5,-6-9,6 8,-4-3,12 0,-13 3,6-4,0 1,-6-2,6 0,5 2,-10-1,5-1,-10 1,-9-4,4 3,-6 0,-1-3,1 6,0-6,0 2,0-3,0 0,0 4,6-4,-5 4,5-4,-6 0,0 0,0 0,0 4,0-4,-1 4,1-4,0 0,0 0,-4 0,3 0,-8 0,8 0,-8 0,3 0,-1 0,1 0,-1 0,7 0,-8 0,6 0,-4 0,-3 0,7 0,-3 0,-1-3,0 3,-1-3,-2 3,5-3,-3 2,1-1,-1-1,0 2,-3-6,0-2,-4 0,-2-7,5-1,-4-7,3-13,2-10,-4-2,3 18,1-2,-2-1,1 0,1-1,1 1,0-5,0 1,0 4,-1 1,1 0,0 0,5-25,-5 26,-1 0,6-17,0-6,1 0,-1 6,0-6,0 8,-2 9,1 1,-1 8,-5-1,-1 7,-4 1,0 6,0-5,5-3,-4 1,3-5,-4 5,0-14,0 6,0-6,0 8,0 0,0-1,0 1,0-8,0 6,0-13,-4 0,-2 4,-3-3,-6 1,5 15,-8-13,9 22,-5-10,1 5,3 0,-8-5,8 5,-12-13,11 4,-6 1,10 8,-2 1,1 5,-2-11,2 11,-6-11,0 5,-2-7,0 7,2 1,-1 6,-1 0,4 5,-3 0,4 3,-5 1,4-1,-9 0,3 0,-6-1,-11-2,10 2,-20-2,7 0,-18 5,8 1,16 1,0 2,-26 0,26-1,-2 0,-4 3,-1 0,4 1,0-2,-3-1,-1-1,0 2,0 0,5-2,-1 0,-23 3,1 0,23 0,1 0,-18 0,0 0,16 0,2 0,-7 0,-1 0,1 0,0 0,1 3,1 0,4 1,1-1,-1 1,1 0,-24 7,1-10,10 9,0-8,0 3,7-5,-5 0,5 0,1 0,1 0,8 0,-1 0,7 0,-5 0,11 0,-1 0,3 0,4 0,-1 0,-2 0,6 0,-6 0,6 0,-7 0,8 0,-8 0,8-3,-8 2,8-4,-3 4,-1-1,4 2,-4-3,1 2,-2-2,1 3,-4 0,3 0,-10 0,5 0,0 0,2 0,3 0,-4 0,5 0,-4 0,8 0,-8 0,8 0,-8 0,3 0,-4 0,0 4,0-3,5 2,-4-3,3 0,-3 4,3-3,-3 2,8-3,-8 0,8 0,-8 0,3 0,1 0,-4 0,3 0,1 0,-4 0,8 0,-4 0,1 0,3 0,-8 0,8 0,-4-2,3 1,-1-2,-2 3,2 0,1 0,-2 0,1 0,1 0,-3 0,3 0,-3 0,1 0,1 0,-1 0,0 0,1 0,-3 0,5 0,-4-2,2-1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7:03:27.995"/>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2309 5304,'45'0,"-8"0,7 0,-6 0,18 0,-8 0,8 0,-10 0,0-5,-8 4,-1-4,-8 5,1 0,-1 0,0-4,8 2,1-2,9-1,-1 4,9-10,-6 9,-2-4,-2 1,-14 4,0-4,-10 5,-5 0,0-4,-5 3,4-2,-8 3,8 0,-3-4,4 3,0-2,-5 0,10 2,-13-4,13 4,-3-6,-1 6,5-7,0 7,1-7,19-1,-2-8,-10 9,1-1,17-13,8 3,-10 1,0 1,0 1,-7 4,5-5,-13 7,6 4,-13-2,3 7,-3-7,5 3,8 0,-6 0,13 0,-5 4,7-4,0 5,0 0,9 0,-6 0,6 0,-16 0,5 0,-13 0,6 4,0 2,-6 4,0 0,-3 4,-11-5,11 9,-11-8,5 6,-6-7,0 6,0-6,0 6,0-6,-1 2,1 1,6-3,-4 3,3-3,1 0,-4 2,9 0,-9 0,4-2,-7-1,1-4,0 0,0-4,0 0,0 0,6 0,-5 0,11 0,-5 0,1 0,-3 0,-5 0,0 0,0 0,0 0,0 0,0 0,6-4,-5 3,11-4,-11 2,5 2,-6-3,-5 2,0 1,-2-2,0 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7:03:31.711"/>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3557 6134,'53'0,"-22"0,-1 0,28 0,-25 0,0 0,17 0,6 0,2 0,-26 0,-1 0,28 3,0 0,-1 4,-10 4,-4 1,-13-2,6 0,-8-4,0 2,-5-3,3 4,-9-4,10 4,-11-5,11 2,-5-3,6-3,8 0,-6 0,6 0,-14 0,5 0,-10 0,9 4,-10-3,1 4,-3-5,-1 0,-2 0,1 0,-7 0,3 0,1 0,-1 0,5 0,-7 0,3 0,1 0,-4 0,8 0,-8 0,8 0,-8 0,8 0,-8 0,8 0,-3 0,-1 0,4-4,-3 0,4-1,6-5,-8 8,7-5,-6 4,-3-1,5 0,-9-2,6 6,-6-3,6 3,-6 0,6-4,-6 3,2-2,1 3,-4 0,6 0,-6 0,5 0,-3-2,0 1,3-1,-6 2,10-3,-8 2,10-5,-7 5,5-6,-4 6,3-2,-8 0,8 2,-4-5,11 1,-4-3,9-2,4 0,8-1,7-5,0 3,1-4,8 5,3-1,-30 5,1-1,4 1,-1 1,16-10,-15 10,-1 1,16-6,8-5,-18 5,7-5,-14 12,5-5,-6 5,-1-5,0 5,0-4,-5 8,3-8,-3 8,-1-3,5 4,-5 0,6 0,0 0,1 0,-7 0,5 0,-5 0,6 0,-5 0,3 0,-9 0,9 0,-9 0,10 0,-11 0,5 0,0 0,-5 0,5 0,-7 0,7 0,-4 0,4 0,-7 4,1-4,0 7,0-2,6 3,-5 1,11 0,-5-4,1 3,3-3,-4-1,7 1,-1-1,0-3,-6 4,5-1,-4-3,12 3,-5 1,14-4,-14 3,13-4,-5 5,0-4,-3 5,1-6,-12 3,11-2,-13 7,6-7,0 8,1-8,-1 7,0-7,0 8,1-3,-1-1,0 4,0-8,1 7,-1-2,0-1,0 4,1-8,-1 8,-6-8,5 3,-11-4,5 4,-6-4,0 4,0-4,0 0,-5 0,4 0,-3 0,-1 0,4 0,-3 0,-1 0,4 0,-8 3,8-3,-8 3,8-3,-8 0,8 0,-3 4,-1-3,4 2,-3-3,4 0,0 4,0-3,-5 2,4-3,-4 4,5-4,0 4,0-4,6 4,1-3,0 7,5-7,-5 7,1-7,3 8,-9-5,10 6,-11-6,5 4,-6-3,0 3,-5-4,4 3,-4-3,1 1,-2 1,1-5,-4 4,8-1,-8 0,8 0,-8-4,4 2,-2-1,-2 2,4 0,-4-3,4 3,-2-3</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7:03:38.909"/>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2225 7677,'42'-5,"0"0,-1 0,1-1,-1 0,0-1,-1-3,-1-2,1 0,-1 0,1 1,0 0,-1 2,0 0,1 0,9-3,2-1,-2 3,8 3,0 2,-5-4,3-1,-3 2,4 3,-2 1,-13-2,-1 0,0 1,8 0,-4 0,-8 1,-3 2,22 2,4 0,-9 0,2 0,-8 0,-5 0,7 5,0 1,0 6,0-6,-7 4,5-4,-12 4,4-4,-6 3,-7-8,5 7,-5-6,0 2,-1-4,-10 0,3 3,-8-2,3 3,1-4,-4 0,6 0,-1 3,-2-2,0 3,-1-4,-2 0,6 0,-6 3,4-3,-1 3,2-3,10 0,-5 0,11 0,-11 0,11 0,-11 0,11 0,-11 0,11 0,-5 0,7 4,-1-3,0 4,0-5,-5 0,4 4,-5-3,0 3,5-4,-11 0,5 0,1 4,-5-3,0 2,-3-3,-7 0,2 3,-1-2,-3 4,3-2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5:39:36.442"/>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3584 15493,'51'0,"-11"0,2 0,-11 0,1 0,8 0,1 0,4 0,-2 0,11 0,-11 0,1 0,14 0,-25 0,0 0,1 0,-1 0,24 0,-2 0,-1 0,4 0,-1 0,-2 0,1 0,1 0,-23 0,-1 0,1-1,-1 2,0 2,0 0,1-3,-1 1,0 2,-1 0,2 0,-1 0,0 0,0 1,0 0,1 0,-1 2,0-1,25-3,-3 9,-9-5,9 7,-6-2,-17-4,0-1,16 6,-16-5,1-1,24 7,-23-6,-1-1,25 7,-26-7,0 1,25 5,1 1,-25-9,-1-1,16 7,-16-9,1 0,15 9,8-9,-10 10,0-10,0 9,0-9,1 10,-1-10,0 4,0 0,-7-4,5 5,-5-1,0-4,5 9,-13-8,13 8,-12-5,4 2,-6 1,-1-7,0 8,0-8,1 4,-1-5,0 0,0 0,-5 0,4 4,-5-3,0 3,5-4,-11 0,11 0,-4 0,5 0,-6 0,5 0,-11 0,11 0,-11 0,11 0,-10 0,9 0,-9 0,9 0,-3 0,-1 0,5 0,-11 0,5 0,-6 0,0 0,0-3,-5 2,7-9,-10 9,5-8,-7 8,3-5,0 3,0-3,-4-9,-7 3,-11-10,-1 6,-22-5,9-4,-11 2,-6-12,11 14,-3-2,8 13,11 3,-11 2,5 0,-7 1,1 4,0 0,-8 0,6 0,-13 0,13 0,-14 0,14 0,-13 0,13 0,-14 0,14 0,0 0,-4 0,10-5,-12 4,8-7,-8 7,-2-9,1 4,-7 0,7-3,5 6,-1-1,-17-7,17 8,1-1,-13-6,-1 9,1-9,0 8,0-8,0 9,0-9,0 8,0-8,-10 3,8-5,-7 0,9 5,0-3,0 9,-9-10,6 9,2-4,2 1,7 4,-9-9,9 8,-7-8,14 9,-13-9,6 8,-9-8,2 9,6-4,-5 5,5-6,0 5,-5-4,5 0,-7 4,0-10,7 6,-5-1,13-3,-13 3,12 0,-4-3,7 8,-1-8,-6 8,4-4,-4 1,-1 3,-2-3,1-1,-7 4,7-3,-9 4,1 0,0 0,0 0,7 0,2 0,8 0,0 0,5 0,3 0,5 0,4 3,-3-3,8 6,-8-2,8 2,-4 1,1 0,3 0,-4 0,5-1,0 0,-5 1,4-1,-3 1,4-1,-1 0,-1 3,4-2,-5 6,1-2,0 5,-4 0,1-4,5 3,-4-7,7 3,0-5,-3 3,5 4,-1 2,2 3,0-2,3 0,-2-1,5-3,-5-1,2-5,4 0,1-3,4 0,1-3,4 0,7 0,12 0,-4-4,12 3,-5-4,7 5,0 0,0 0,9 0,-7 0,0 0,-4 0,-6 0,9 0,-9 0,-1 0,0 0,-6 0,6 0,-8 0,8 0,-6 0,13 0,-13 0,14 0,-14 0,13 0,-13 5,6-4,-8 7,8-1,-6-2,6 5,0-9,-6 3,6-4,-8 0,8 5,-12-3,10 3,1-5,-3 0,9 0,-12 0,6 0,-5 0,14 0,-14 0,13 0,-13 0,6 0,-8 0,1 0,-7 0,5 0,-5 0,0 0,5 0,-11 0,5 0,-10 0,3 0,-8 0,8 0,-8 0,8 0,-8 0,8 0,-8 0,8 0,-4 0,11 0,-4 0,9 0,-9 0,10 0,-5-5,6 4,0-7,1 7,6-4,-5 1,13 3,-5-4,7 5,0 0,0 0,-7 0,-2 0,-1 0,-4 0,4 0,1 6,-6-1,14 7,-7 3,1 2,-2 0,-1 3,-5-5,6 2,-14-1,5-1,-5-1,14 0,-6-4,13 2,-13-2,14-4,-14-2,13-4,-13 0,6 0,-8 0,1 0,-7 0,5 0,-11 0,1 0,-11 0,-4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7:03:45.535"/>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3757 8524,'28'0,"3"0,-14 0,11 4,-11-3,5 4,0-1,-5-3,11 3,-11-4,5 4,0 1,-5 0,11-1,-10-4,9 5,-3-4,-1 6,5-1,-11-2,5 4,-1-7,-3 6,10-6,-5 2,6-3,0 0,1 0,6 0,16 0,-10 0,15 0,-26 0,6 0,0 0,-6 5,6-4,0 3,-6-4,6 4,-1-2,-4 2,4 0,-6-3,-1 4,0-1,8-3,-6 3,13-4,-13 0,14 6,-14-5,13 4,-13-5,14 0,-7 0,1 0,6 0,-7 0,8 0,1 0,-1 0,0 0,0 0,1 0,-9 0,7 0,-14 0,13 0,-6 0,1 0,5 0,-5 0,7-5,0 4,-7-5,5 6,-13-4,6 3,-7-8,-7 8,-1-3,0 0,-5 2,5-5,-6 6,0-3,-1 1,7 2,-4-3,4 4,-1-4,-3 3,10-4,-11 5,5 0,0 0,-5 0,1 0,-4 0,-6 0,2 0,-4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7:03:47.657"/>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2491 10133,'38'0,"1"0,-16 0,1 0,4 0,-5 0,0 0,5 0,-5 0,1 0,11 0,-10 0,19 0,-13-4,14 3,-7-3,8 4,1 0,-9-5,7 4,-14-3,6 4,-8 0,-6 0,5 0,-11 0,5 0,0 0,-5 0,5 0,0 0,-5 0,5 0,-6 0,0 0,6 0,2 0,6 0,0 0,7 0,-6 0,13 0,-12 0,12 0,-5 0,7 0,0 0,0-5,-8 4,7-10,-14 6,5-6,-6 1,-7 5,-1-3,-6 4,0-1,-5-1,4 5,-3-2,-1 1,4 1,-3-5,-1 5,4-6,-3 2,4 1,-1-3,1 6,0-2,0-1,0 3,-4-2,-2 3,3-4,-5 3,5-2,-4 3,-2 0,6 0,-5 0,2 0,1 0,-4 0,6 0,-6 0,6 0,-1 0,4 0,0 0,5 0,3 0,5 0,-6 0,5 0,-11 0,11 0,-11 0,1 0,-4 0,-2 0,0 0,2 0,-6 0,2 0,-1 0,1 0,-1 0,2 0,-2 0,2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7:03:51.798"/>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8454 10095,'44'0,"-14"0,13 0,-10 0,6 0,5 0,-5 0,7 0,-7 0,5 0,-13 0,6 0,-8 0,0 0,1 0,-1 0,0 0,8 0,-6 0,6 0,0 0,-6 0,5 0,1 0,-6 0,6 0,-8 0,1 0,-1 0,0 0,-5 0,-3 0,-5 0,0 0,-4 0,2 0,-2 0,4 0,0 0,6 0,-5 0,5 0,-6 0,0 0,0 0,0 0,5 0,-3 0,3 0,-5 0,6 0,2 0,5 0,0 0,0 0,1 0,-7 0,5 0,-11 0,5 0,-6 0,0 0,0 0,5 0,-3 0,4 0,-1 0,-3 0,10 0,-11 0,12 0,-16 0,9 0,-10 0,-1 0,0 0,-1 0,-2 3,6-2,-7 1,4-2,2 3,-5-2,10 1,-11-2,8 0,2 5,1-4,3 3,-5-4,6 5,-4-4,9 3,-9-4,9 0,4 0,8 0,20 4,-9-3,1 4,-14-1,-8-3,1 3,-7 0,-1-3,-7 6,1-6,0 2,-4 0,3-2,-8 4,8-4,-8 2,3-3,-1 2,-2-1,5 2,-3-1,0-1,3 1,-5-2,7 3,-7-3,9 3,-8-3,6 0,-6 0,7 0,-4 0,1 0,2 0,-6 3,2-2,-1 1,1-2,-1 0,3 0,-5 0,6 0,-1 0,-1 0,0 0,-3 0,2 0,0 0,-1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7:03:54.853"/>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3691 11939,'35'0,"-2"0,-4 0,0 0,2 0,-2 0,-4 0,-8 0,-2 0,-5 0,1 0,8 0,0 0,5 0,11 0,-2 0,13 0,0 0,-13 0,2 0,-17 0,3-4,-5 3,-4-2,-2 3,-2 0,1 0,3 0,-3 0,0 0,0 0,1 0,3 0,-3 0,11 0,-2 0,10 0,1 0,6 0,3 0,7 0,10 0,-8 0,-16 0,1 0,15 0,-16 0,1 0,24 0,-23 0,-1 0,25 0,-26 0,0 0,17 0,6 0,-16 0,-7 0,0 0,5 0,20 4,-28 2,8-1,-6 4,6-8,0 8,-6-7,6 3,-8-5,0 4,8-3,-6 3,14-4,-14 0,13 0,-5 0,7 0,0 0,9 0,-6 0,-18 0,2 0,24 0,-23 0,-1 0,1 0,-1 0,25 0,-3 0,-16 0,5 0,8 0,-10 0,8 0,-14 0,3 0,0 0,5 0,-5 0,7 0,-7 0,-3 0,-6 0,-1 0,0 0,1 0,-1 0,0 0,0 0,8 0,-6 0,14 0,-14 0,13 0,-5 0,7 0,0 0,-14 0,2 0,1 1,1-2,9-1,1-2,0 0,-1-1,-5 1,-1 0,6 1,-1-1,-4 1,0 0,6 2,-1 0,-5-5,0-1,5 6,-1 1,-14-3,0 0,8 2,-1 2,10-1,1 0,-4 0,-13 0,6 0,-8 0,-6 0,5 0,-11 0,5 0,-6 0,0 0,0 3,5 3,-3 2,9 1,-3 0,-1 0,5 1,-11-2,11 1,-4 7,6-5,-6 4,-2-6,-6-1,0 0,6 0,-5 1,11 0,-5 0,6 1,1 0,-1-1,0 1,0 0,8-5,2 5,0-9,-16 4,-10-5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7:03:56.134"/>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2149 13407,'55'-3,"-1"1,-8 2,0 0,9 0,-7 0,-10 0,0 0,5 0,-5 0,-2 0,-3 0,-3 0,3 0,-3 0,1 0,8 0,2 0,3 0,3 0,5 0,-1 0,-18 0,0 0,22 0,-1 0,-20 0,-1 0,13 0,0 0,-6 0,-2 0,19 0,-9 0,-11 0,-14 0,-6 0,-6 0,-5 0,0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7:03:59.941"/>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3663 15312,'28'0,"11"0,-6 0,0 0,2 0,9 0,-10 0,16 0,-21 0,1 0,-1 0,0 0,0 0,1 0,-7 0,5 0,-11 0,11 0,-15 0,14 0,-19 3,13-3,-9 7,4-3,-1 0,-3 3,9-7,-8 3,9 1,-6-3,0 6,5-7,3 4,5-4,0 4,7-3,3 4,1-5,4 0,-12 0,1 0,15 0,0 0,-13-3,-3 0,1 0,1-2,5-5,0 0,-5 2,1 0,4-2,-1-1,-4 1,-1 1,0 2,1-1,-1-1,0-1,25-2,-3 4,-9-2,-7 4,-2 0,-14 2,5 4,-11 0,5 0,-6 0,-4 0,2 0,-2 0,4 0,-5 0,0 0,-1 0,-2 0,5 5,-6-1,2 5,-1-2,-1-1,2-3,0 3,-2-6,4 8,1-6,-2 6,4-7,-2 5,4-2,0 1,-5-2,4 1,-3-3,-1 5,4-5,-8 1,4 1,2-2,-5 2,5-3,-7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7:04:02.598"/>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6662 15158,'49'0,"-5"0,-20 0,20 0,-17 0,27 0,-16 0,9 0,-9 0,-1 4,0 3,-6 2,5 2,-7-1,-5-1,3-4,-9 2,3-6,1 7,-4-7,3 7,1-8,-4 7,3-6,1 7,-5-7,11 4,-11-2,11-2,-5 2,7 2,-1-4,8 3,-6-4,6 0,-8 0,-6 0,5 0,-11 0,11 0,-10 4,9-3,-3 2,5-3,0 0,0 0,1 0,-1 0,0 0,-6 0,-1 0,-10 0,10 4,-9-3,10 2,-7 1,0-3,0 2,5-3,-3 4,3-3,-9 2,3-3,-8 0,8 0,-8 3,3-3,4 3,-6-3,9 0,-5 0,-1 0,0 0,-1 0,-3 0,7 0,-3 0,-1 0,5 0,-4 0,12 0,-5 0,5 0,-7 0,-1 0,1 0,0 0,0 0,0 0,0 0,6 0,-5 0,11 0,-5 0,7 0,-7 0,-1 0,-11 0,4 0,-8 0,4 0,-2 0,0 0,1 0,2 0,-6 0,6 3,-2-2,-1 4,0-4,0 4,2-4,-1 2,1-3,-2 2,2-1,-1 2,0-3,1 0,-4 0,8 0,2 0,1 0,9 0,-9 0,10 0,-11 0,5 0,-6 0,0 0,-5 0,0 0,-2 3,0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7:04:04.208"/>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11727 15402,'44'0,"4"0,0 0,0 0,-16-3,0 0,17 2,6-15,0 13,-6-12,6 14,-9-10,0 5,-7-5,5 0,-12 1,12-2,-13 2,6 4,-8-2,-6 7,5-8,2 4,1 0,6 1,-14 4,12-5,-10 4,12-4,-8 1,1 2,-7-2,-1 4,-6 0,0 0,-5 0,0 0,-1 0,-3 0,7 0,-8-3,3 3,3-3,-4 3,3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7:05:30.294"/>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17068 7509,'0'-46,"0"3,0 14,0-17,0 12,0-6,0 19,0 5,0 11,6 42,2 7,1 0,3 3,-1-8,0 2,2 9,-1 3,0-1,-2 2,-3-10,-1 2,-1-3,0-2,0 1,3 13,3 7,-2-10,1 6,-5-15,1 11,-1 1,0-8,2 3,-1-3,-3 2,-1 2,1-4,2-4,-1-3,0 9,-1-1,-3-11,0 0,3 3,2 3,-1-4,-3 0,1-2,3 7,1-4,-1-1,-4-2,3-14,-4-5,0-8,0-4,0-34,-4 10,-1-24,-6-2,0 0,4 1,-1-4,-4-6,0-3,5 7,0-1,0-3,-2 9,0-2,-2-1,1-3,1 3,0-3,0-3,0 0,0 1,0 1,-1-4,0 2,0-1,-1 1,1 0,-2-1,0-1,0 1,0 0,1 3,0-5,0 0,1 4,-1 4,-6-10,1 2,3 7,1-2,-1 3,-2-2,0 4,3 8,1 3,-6-11,9 27,0 2,2 14,2 45,2-1,4 4,2 3,3-8,2 0,6 11,2 1,-2-12,0 0,0 1,0 4,0 0,0 1,1 4,0 0,-2 1,0 5,-1 0,-1-2,-2-14,-1-2,0 1,3 9,0 1,-1-3,-3 3,1-3,5 2,1 0,-4 9,-1-4,5-4,-7-17,-2-5,-5-15,3-2,-4-51,0 3,0-6,0-5,0 3,0 0,0-8,0 1,0 5,0 0,-1-9,2 1,2 14,1 1,-4-6,1 1,3 10,-1 4,-3-16,0 11,0 18,0 3,2 12,6 24,2 15,-1 4,-1 5,0 3,-1 2,-1-2,1 4,-1 0,0 0,0 1,1 1,-1 3,1 0,-1 1,0-11,-1 1,0-1,0-3,1 1,-1-3,1 2,0 5,0 2,1-3,1 7,0-1,0 1,0-2,-3-9,-1-2,7 17,-10-27,4-13,-5-8,0-47,0-23,0 24,0-6,0 0,0-7,0-1,0-2,0 7,0-2,0 0,0-1,0-3,0 0,0-1,0 0,0-4,0 0,0-1,0 1,-1 1,-1-1,0 2,0 1,-1-8,0 2,0 3,0 8,0 1,0 6,-1 2,1 5,-2-12,4 27,-6 5,7 46,-1-4,0 5,0 21,2 7,-1-12,0 2,0 1,0 4,0 1,0 0,0 0,0 1,0-3,0-7,0-2,0 0,0 2,0 1,0-2,0 8,0 0,0-15,0 1,0-2,0 10,0-5,0-12,0-3,0 11,0-18,0-11,0 0,0-47,0-11,-4-7,-1-8,2 21,0 0,-1-1,-2 2,0-1,1-1,1-6,1-2,0 4,-4-4,0 2,3-12,0 3,-1 20,1 3,1-1,0 4,-1-2,3 8,-2 14,3 10,0 40,0 14,-1-9,2 3,2 5,1 0,0 1,2 0,-1-14,1 1,0 0,-1 5,1 0,0-2,2 2,-1 0,-1-4,0 2,-1-2,3 3,-1-1,1 4,-1 1,1-2,-1-2,0-9,0-3,0 18,2-10,-8-18,3-10,-4-2,3-4,-1 3,4 0,-3 0,3 0,-2 1,3 2,2 9,0 3,0 5,0-6,1 5,-6-15,4 3,-8-9,3-1,-3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7:06:43.608"/>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4550 5384,'33'0,"4"0,-18 0,10 0,-6 0,5 0,-11 0,24 0,-15 0,17 0,-14 0,0 0,8 0,1 0,1 0,5 0,-5 0,0 0,-3 0,1 0,-6 4,6 2,-13 3,3 0,-3 0,-1 0,-1 0,-6-1,0 0,0 0,-1 0,7 0,-4 1,4-1,-1 1,10 4,0-3,-1 3,-2-8,-11-2,11 2,-10-4,3 3,-5-4,6 0,-5 0,5 0,-6 0,0 0,0 0,0 0,-1 0,1 0,0 0,0 0,0 0,0 0,0 0,-5 0,4 0,-8 0,4 0,-2 0,0 0,1 0,1 0,-3 3,2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5:39:40.407"/>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3612 16393,'43'0,"-1"0,-4 0,0 0,-5 0,2 0,20 0,5 0,-20 1,0-1,3-1,10-1,3-1,1 0,-12 1,0-1,1 0,0 0,0 0,0 1,1-1,0 1,0-1,0 0,1 1,0 0,2 2,2 0,-1 0,-1 0,7 0,-1 0,0 0,0 0,0 0,-2 0,-3 0,-2 0,2 0,3 0,2 0,0 0,-5 0,0 0,0 0,4 0,1 0,-1 0,-4 0,-1 0,-2 0,8 0,1 0,-11 2,5 0,-1 0,-5 1,5 1,0 0,-7 0,6 0,-2 1,-5 0,1 2,-3 0,12-2,-3-1,-18 2,-1-1,3-4,0 0,22 10,-6-10,6 5,0 0,-6-4,-18 1,2-1,25-2,-1 5,-25-4,0 0,25 10,-23-8,-1 1,25 9,-26-6,0-1,26 0,0 6,-26-9,0 1,17 2,6 0,-16-1,5-4,-13 7,5-6,-6 6,-1-7,8 9,-6-9,6 8,0-7,-6 2,13-4,-13 0,6 0,-14 0,5 0,-11 0,11 0,-5 0,1 0,3 0,-3 0,5 0,8 0,-6 0,6 0,-8 0,-6 0,5-4,-4 2,5-6,0 2,0 1,1-4,6 3,3-5,7 0,0-1,1 1,-1-1,-7 1,5 5,-13-3,13 3,-5-5,7 0,-7 0,5 0,-5 0,7 5,-7-4,-2 5,-1-1,-4-2,4 7,-6-8,6 3,3-5,7-1,1 1,-9 0,7 0,-7 0,1 0,5 0,0 1,-9 0,5 5,-22-2,9 6,-9-3,4 4,-7 0,1 0,-4 0,3 0,-8 0,8 0,-8 0,4 0,-1 0,-3 3,6 1,-6 2,2 0,-3 0,0 0,3 3,-2-2,1 1,1 0,-3-1,3 2,2-2,0 3,5 3,6 4,-5 0,5 0,-6-5,-4 3,-1-7,-4 3,-1-5,0 0,-35 3,-6 1,-8-7,-7 0,-4 4,-2 0,12-3,-1-1,-2 1,3 0,-2 1,0 1,-2-1,-3 1,-2 0,0-1,0 0,-4-1,0-1,-1 0,0-1,9 1,-1 0,0-1,1 0,4-1,-9 0,4-1,-1-1,-8 1,-1 0,5 0,4 0,3 0,8 0,-1 0,1 0,-13 0,3 0,14 0,2 0,-4 0,1 0,3 0,0 0,-6 0,0 0,-5 0,-1 0,-5 0,-2 0,13 2,-1 1,2 1,-11-1,0 2,-8 2,2 2,15-2,1 1,-6 0,1-1,9-3,1 0,-3 3,1-1,-12-5,-6 10,9-9,13 3,0 2,-19-1,15-1,-1-2,3 1,1-2,4-2,0 0,-30 0,16 0,13 0,-6 0,8 0,0-9,5 3,-3-12,3 8,-5-4,-8 3,-1 1,-8 3,-10 2,8 5,-8-5,1 4,7-9,-8 3,10-4,-9 4,6-8,-6 7,-1-9,-1 4,24 6,-1 1,1 2,-1 0,1-2,0 0,0 3,-1-1,2-2,-2-1,-14-3,-1 0,12 3,0-1,-7-1,0 0,11-1,2 1,-27-5,30 2,-1 0,-4 4,1 2,3-3,0 0,-28-4,24 7,1-1,-16-5,16 6,-1-1,-1 0,0 1,-19-2,16 2,1 0,-5-1,-14-5,-1-1,8 2,0-1,3 1,7 5,-8-4,7 8,-5-8,5 9,-7-4,0 5,7-5,8 4,3-3,11 1,-5 2,6-3,-6 4,5 0,-5 0,6 0,0 0,0 0,-5 0,7 0,-12 0,17 0,-12 0,10 4,-11 1,5 3,-5 1,6-1,0 3,0-2,0 3,4-5,2 0,4-1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7:06:45.157"/>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4257 6076,'34'0,"16"0,-9 0,-10 0,2 0,25 0,0 0,-21 0,1 0,-8 0,0 0,13 1,3-2,1-2,-2-1,-7 3,-1 0,7-6,-1 0,-8 7,-1-1,-4-5,0 1,8 4,-1 1,12-6,-2 6,-16 0,-3 0,-15 0,8 0,-14 0,3 0,-43-4,27 3,-31-3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7:06:46.400"/>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2810 6798,'52'3,"6"-1,-25-2,22 0,-7 0,6 0,-8 0,0 0,9 0,-14 0,12 0,-14 0,0 0,4 0,-12 0,22 0,-20 0,13 0,-10 0,3 0,6 0,1 0,0-10,-8 8,-1-9,-8 7,-6 3,5-3,-11 4,1 0,-3 0,-8 0,8 0,-8 0,3 0,-1 0,1 0,0 0,1 0,-4 0,6 0,-6 0,8 0,-8 0,8 0,-8 0,8 0,-8 0,4 0,-2 0,0 0,1 0,1 0,1 0,-2 0,4 0,-6 0,6 0,-6 0,6 0,-6 0,2 0,-1 0,-2-3,2-1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7:06:48.655"/>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2478 7725,'3'-21,"-2"2,4 16,-4-3,11-8,-7 6,7-5,-6 7,1-4,-1 3,6-5,-1 2,1 2,3 0,-8 2,8 2,-4 1,5-4,0 6,0-6,0 6,6-3,-5 1,5 2,0-3,-5 1,5 2,-6-3,0 4,0 0,-5 0,4 0,-3-3,4 2,-1-3,1 4,0 0,0 0,0 0,0 0,6 0,-5 0,5 0,0 0,-5 0,5 0,-6 0,6-4,-5 3,5-3,-6 0,0 3,7-6,-10 3,9 0,-11-2,5 5,0-6,-4 6,3-6,2 2,0 0,5-3,-6 8,0-8,0 8,0-4,-5 1,4 3,-8-3,4 3,-1 0,-2 0,5 0,-2 0,3 0,-2 0,-2 0,1 0,-4 0,13 0,-11 0,7 0,-10 0,3 0,0 0,1 0,0 0,-1 0,0 0,2 0,-4 0,5 0,-3 0,1 0,1 0,-4 0,7 0,-7 0,3 0,-1 0,1 0,-1 0,2 0,-2 3,0-3,2 9,-4-5,2 2,-1-3,2-3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5:53:43.6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2241 10193,'43'0,"-3"4,-16 1,3 4,-3-4,-1 3,17-3,-13 0,9 3,-8-8,-11 7,5-2,-6-1,6 4,-5-7,5 7,-6-7,-4 3,2-1,-2-2,4 6,0-6,0 2,0-3,-1 0,1 0,-4 3,3-2,-8 2,3-3,1 0,-4 2,8-1,-8 2,8-3,-8 0,8 0,-3 0,3 0,1 0,0 0,0 0,0 0,-5 0,4 0,-3 0,4 0,-1 0,1 0,0 0,0 0,0 0,0 0,0 0,0 0,0 0,0 0,-5 0,4 0,-8 0,8 0,-8 0,4 0,-1 0,-3 0,8 0,-3 0,-1 0,4 0,-3 0,4 0,0 0,0 0,-1 0,1 0,6 0,-4 0,3 0,1 0,-4 0,9 0,-9 0,10 0,-5 0,0 0,5 0,-5 0,6 0,-6 0,5 0,-10 0,9 0,-9 0,9 0,-9 0,10 0,-11 0,11 4,-11-3,11 3,-11 0,11-3,-11 2,11 2,-11-4,5 7,0-7,1 6,6-1,-5-1,11 0,-10-1,20-3,-14 3,12 1,-12-3,12 2,-11-4,4 0,-6 5,-7-4,5 3,-11-4,5 4,-6-3,0 2,-5-3,4 0,-8 0,4 3,-1-2,-3 1,4 1,-1-2,-2 1,5-2,-6 0,4 0,-1 0,-1 0,3 0,-5 0,4 0,-1 3,0-2,1 2,-4-3,5 0,-3 0,8 0,-2 0,4 0,-3 3,-5-2,4 3,-3-4,3 0,1 0,0 0,0 0,0 0,6 0,-5 0,11 0,-11 0,11 0,-10 0,9 0,-9 0,4 0,-6 0,-5 0,4 0,-3 0,-1 0,7 0,-10 0,5 0,-4 0,2 0,-1 0,0 0,-1 0,1 0,4 0,-4 0,4 0,4 0,-1 0,11 0,-5 0,7 0,-1 0,0 0,8 0,-6 0,6 0,0 0,-6-5,13 4,-5-3,7-1,-7 3,5-3,-5 5,-1 0,7 0,-14 0,6 0,-8 0,0 0,0 0,-5 0,3 0,-3 5,5-4,0 7,1-7,-1 4,0-5,0 0,-5 0,3 0,-10 0,5 0,-6 0,0 0,0 0,-5 0,4 0,-4 0,1 0,3 0,-8 0,8 0,-4 0,1 0,3 0,-4 0,5 0,0-4,0-4,0-1,0-2,0 3,0-4,-1 4,1-4,0 4,0 0,0 0,0 0,0 0,-5 1,4 3,-3-2,-1 5,4-6,-3 6,-1-3,4 1,-8 2,8-2,-8 3,4 0,2 0,-5 0,9 0,-5 0,0 0,2 0,-2 0,10 0,-5 0,5 0,-6 0,6 0,-9 0,8 0,-10 0,5 0,-4 2,3-1,-8 4,3-1,-4 2,3 0,-2-2,2 1,0-2,-2 4,2-1,0 0,-3 0,3-2,0 1,-2-2,5 4,-5-4,1 2,1-2,0 1,0 0,-1-1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5:53:53.993"/>
    </inkml:context>
    <inkml:brush xml:id="br0">
      <inkml:brushProperty name="width" value="0.08819" units="cm"/>
      <inkml:brushProperty name="height" value="0.35278" units="cm"/>
      <inkml:brushProperty name="color" value="#0000FF"/>
      <inkml:brushProperty name="tip" value="rectangle"/>
      <inkml:brushProperty name="rasterOp" value="maskPen"/>
    </inkml:brush>
  </inkml:definitions>
  <inkml:trace contextRef="#ctx0" brushRef="#br0">2380 10237,'48'0,"-8"0,5 0,-14 0,13 0,-5 0,7 0,0 0,0 0,0 5,1 2,8 5,-7 0,7 0,-9-6,0 5,0-10,1 9,-1-3,0-1,13 4,-17-5,15 5,-26-4,6 4,-7-9,-7 7,5-8,-11 4,5-4,-6 3,6-2,-5 3,5-4,0 0,-5 0,11 0,-5 0,0 0,5 0,-5 0,7 0,-7 0,5 0,-5 0,6 0,0 0,1 0,-1 0,0 0,0 0,1 0,6 0,-4 0,4 0,1 0,2 0,7 0,0 0,1 0,8 0,-7 0,-16 0,1 0,25 0,-1 0,-24 0,-1 0,16 0,-15 0,-1 0,16-5,-15 4,-1 0,9-4,12 5,-14 0,7 0,-7 0,-2 0,-8 0,13 0,-10 0,4 0,-8 0,-4 0,5 0,7 0,-5 0,14 0,-14 5,13-4,-13 7,13-1,-5-2,0 5,-3-9,1 3,-6 1,6-4,-8 3,1-4,-1 4,0-3,0 3,-6 0,5-3,-5 2,0 1,5-3,-5 2,1 1,3-3,-9 6,3-6,-5 2,0-3,0 4,0-3,-5 2,4-3,-3 4,4-3,0 2,0-3,5 0,-3 0,4 4,-6-3,-5 2,4-3,-3 0,3 0,-3 0,3 0,-8 0,8 0,-4 0,1 0,3 0,-8 0,8 0,-5 0,1 0,-2 0,1 0,-2 0,5 0,-2 0,3 0,2 0,0 0,6 0,-5 0,11 0,-10 0,9 0,-9 0,10 0,-5 0,0 0,5 0,-5-4,7 3,-1-8,-6 8,5-8,-11 8,5-7,-6 7,0-2,0-1,0 3,0-6,-1 6,1-2,0-1,0 4,0-8,0 8,0-4,0 1,0 2,6-3,-5 1,5 2,0-3,-5 1,11 2,-5-7,6 7,1-8,-7 8,5-8,-5 8,0-3,5 4,-11 0,11 0,-4 0,5 0,-6 0,-1 0,-6 0,0 0,-5 0,0 0,-2 0,0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5:53:56.491"/>
    </inkml:context>
    <inkml:brush xml:id="br0">
      <inkml:brushProperty name="width" value="0.08819" units="cm"/>
      <inkml:brushProperty name="height" value="0.35278" units="cm"/>
      <inkml:brushProperty name="color" value="#0000FF"/>
      <inkml:brushProperty name="tip" value="rectangle"/>
      <inkml:brushProperty name="rasterOp" value="maskPen"/>
    </inkml:brush>
  </inkml:definitions>
  <inkml:trace contextRef="#ctx0" brushRef="#br0">2322 10245,'32'0,"1"0,17 0,3 0,2 0,3 0,-15 0,4 0,0 0,0 0,10-3,1-1,1 1,-6 2,1 1,2 0,1-1,-4 0,3-2,-1 1,1 0,-3 1,4 0,-2 1,0 1,1-1,-5 0,1 0,0 0,-1 0,-4 0,11 0,-3 0,-2 0,-2 0,0 0,-3 0,8 0,1 0,-11 0,2 0,-2 0,4 0,-1 0,-6 0,3 0,-2 0,10 0,-1 0,-1 0,-1 0,-10 2,-2 2,6-1,-1 2,-14 1,0 1,3-1,0 1,22 5,-14-1,11 1,-13-1,7 0,0 1,-7-1,5 0,-6 0,1-1,5 2,-13-2,6-4,-14 2,5-7,-5 2,7-3,-1 0,0 0,0 0,8 0,-6 0,14 0,-14 0,6-4,-8-1,8-6,-12 5,10-3,-12 8,7-8,-7 8,5-8,-5 8,0-3,5 0,-4 3,-1-4,5 1,-11 3,11-4,-5 5,6-4,1 3,-1-8,0 8,8-8,-6 8,6-9,-14 9,5-8,-11 8,11-7,-5 6,6-6,-5 7,4-8,-5 8,6-8,-6 8,-1-3,0 0,-9 2,14-2,-14 4,9 0,-6-3,0 2,0-3,-1 4,1 0,0 0,6 0,-9 0,8 0,-10 0,5 0,0 0,0 0,0 0,0 0,5 0,3 0,5 0,0 0,0 0,1 0,-1 0,-6 0,5 0,-5 0,7 0,-1 0,0 0,8 0,-6 0,13 0,-13 0,0 0,-3 0,-10 0,-1 0,-2 0,-8 0,3 0,-1 0,-2 5,1 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5:57:45.359"/>
    </inkml:context>
    <inkml:brush xml:id="br0">
      <inkml:brushProperty name="width" value="0.08819" units="cm"/>
      <inkml:brushProperty name="height" value="0.35278" units="cm"/>
      <inkml:brushProperty name="color" value="#0000FF"/>
      <inkml:brushProperty name="tip" value="rectangle"/>
      <inkml:brushProperty name="rasterOp" value="maskPen"/>
    </inkml:brush>
  </inkml:definitions>
  <inkml:trace contextRef="#ctx0" brushRef="#br0">4599 14049,'0'32,"0"0,0 0,0 1,0 6,0 0,-1-5,2 1,5 15,3 1,2-9,2-1,2 4,2 3,0-5,0 3,0-5,-3-6,1 1,3 19,3 8,-3-11,-5-24,0-1,7 21,3 9,-3-10,8 4,-13-17,2 6,0-2,7 8,-1-3,-7-9,-1 0,10 18,-1-2,0 3,-10-14,0 0,-1-10,-1-1,-2 5,1-1,11 16,-9 8,4-10,-6 0,1 0,0 1,-2-9,-3-1,1-8,-7 1,4-7,-5-6,0-2,0-8,0 4,0-1,0 2,0 10,0 1,0 0,-6 13,1-11,-12 19,2-13,-8 14,6 3,5-20,0 1,2 4,-1 1,-2 0,0-1,0-4,1 0,1 3,1 0,-7 17,5 6,0-9,1 0,4-7,-1-8,7-3,-6-4,6-5,-3 3,4-15,-3 8,2-8,-3 4,4-2,0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5:57:51.366"/>
    </inkml:context>
    <inkml:brush xml:id="br0">
      <inkml:brushProperty name="width" value="0.08819" units="cm"/>
      <inkml:brushProperty name="height" value="0.35278" units="cm"/>
      <inkml:brushProperty name="color" value="#0000FF"/>
      <inkml:brushProperty name="tip" value="rectangle"/>
      <inkml:brushProperty name="rasterOp" value="maskPen"/>
    </inkml:brush>
  </inkml:definitions>
  <inkml:trace contextRef="#ctx0" brushRef="#br0">4688 13801,'37'-2,"1"1,11 0,10 1,4-1,-2 1,-7 0,0 0,1 0,3 0,-6 0,1 0,3 0,1 0,0 0,-1 0,3 0,-1 0,2 0,-1 0,0 0,1 0,-8 0,-1 0,1 0,0 0,0 0,0 0,0 0,0 0,0 0,-1 0,0 0,1 0,1 0,0 0,-2 0,2 0,1 0,0 0,0 0,-1 0,-1 0,-2 0,8 0,-3 0,-1 0,0 0,0 0,3 0,-3 0,2 0,0 0,1 0,0 0,0 0,-1 0,0 0,0 0,0 0,-1 0,1 0,-1 0,-1 0,4 0,-1 0,-1 0,0 0,1 0,0 0,2 0,1 1,1-1,-1 0,-1 0,0-1,-5 0,-1-1,0-1,-1 1,1 0,1 0,1 2,2-1,-1 1,1 0,-2 0,0-1,5-1,-1-1,-1 0,0 1,0 0,0 1,0 1,0 0,-1 1,-1-1,-5 0,0 0,-2 0,0 0,0 0,8 0,0 0,-1 0,0 0,-4 0,-1 0,-1 0,0 0,-3 0,0 0,-1 0,-1 0,12 0,0 0,-1 0,-10 0,-1-1,1 1,-1 1,12 2,-1 0,1 0,-11-2,1-1,-1 0,1 1,0 3,1 2,-2-1,-1-1,0-3,-2-1,1 1,9 2,1 0,-4 0,0 1,0 0,-7-3,3-1,-3 1,11 2,-1 1,5 0,0 0,-10-3,-2 0,0 3,1-1,11-2,-2-2,-18 1,0 0,19 0,1 0,-17 0,-2 0,7 0,-1 0,-5 0,1 0,3 0,0 0,-9 0,-1 0,5 0,0 0,-5 0,-1 0,0 0,1 0,-1 0,0 0,1 0,-1 0,25 0,-14 0,0 0,10 0,-11 0,1 0,14 0,-25 0,0 0,1 0,-1 0,0 3,0 0,24-2,-25 2,0 0,25 3,1-4,-15 1,1 0,-12-3,0 0,8-1,0 2,-7 2,-1 0,2-3,0 1,0 2,2 0,7 1,1-1,-10-3,1 1,8 6,1-1,2-4,0-2,7 4,1-1,0-3,-1 0,-11 0,-1 0,2 0,0 0,-7 0,-1 0,10 0,1 0,0 0,-1 0,-4 0,-1 0,-2 0,1 0,14 0,-2 0,-18 0,1 0,6 0,5 0,-5 0,-8 0,-1 0,14 0,0 0,-5 0,-2 0,-3 0,-1 0,5 0,0 0,-5 0,-1 0,25 0,-3 5,-9-4,-13 5,0 0,11-4,-2 1,0 1,11-4,-15 2,2 2,-7-4,0 1,1 2,-1 0,25-3,-26 0,0 0,17 0,-17 0,0 0,26 0,-25 0,1 0,-1 0,1 0,-1 0,0 0,1 0,-1 0,1 0,-1 0,1 0,-1 0,25 0,-11 0,-16 0,-9 0,-6 0,-4 0,2 0,-2 0,17 0,-10 0,24 0,-10 0,13 0,0 0,0 5,-7 1,-2 0,-1 3,-5-3,14 5,-14-1,13 2,-13-7,14 6,-14-6,5 6,-12-2,-2-4,-11 1,4-5,-8 4,1-2,-5 8,-3-1,0 2,0 1,0 5,0 5,0 6,-5 8,-2 2,-5 16,-5-7,10-16,0 1,-6 1,0 0,6 1,-1 0,-6 9,0 0,2-3,1-2,0 0,-1 3,1 0,0 4,0-4,0-6,1-1,1 3,1 4,-2-5,-3-1,1-3,4 1,1 1,-4 4,1 0,3-6,0 0,-5 25,0-3,0-9,1-7,0 4,6-13,0 4,1-5,3-7,-8 6,8-5,-3 6,-1 8,3-6,-3 6,0 0,-1-6,0 13,-3-13,8 6,-8 0,3-6,0 6,-3-8,8 0,-3 1,4-1,-4 0,3 0,-4 1,5-7,0 5,0-5,0 6,0 1,0 6,0 3,0 7,0 1,0-1,0 0,0 0,5-7,1 5,-1-13,5 6,-5-8,1 1,2-1,-7 0,7-5,-2 3,-2-9,4 4,-7-6,2-1,1 1,-3 0,2 0,-3-4,0 2,0-2,0 0,0 2,0-2,0 4,0 0,0 5,0-3,0 4,0-7,-3 1,-2 0,-2 0,-1-4,1 3,0-8,0 3,1-4,-2-2,-3-1,-8-3,-4 0,-14 0,-2 0,-7 0,-9 0,-3 0,0 0,3 0,9 0,7 0,2 0,14 0,1 0,6 0,0 0,5 0,-4 0,3 0,1 0,-10-5,8 4,-9-7,0 7,-1-6,-6 1,-7 1,5-4,1 8,2-3,11 4,-11 0,11 0,-5 0,0 0,-1 0,-6 0,0 0,-8 0,6 0,-14 0,7 0,-1 0,-5 0,13 0,-6 0,8 0,-1 4,1-3,0 3,-8-4,-2 0,-7 0,0 6,0-5,7 4,-5-5,13 0,-14 5,14-4,-6 4,8-5,0 0,0 0,-8 0,6 0,-6 0,7 0,-6 0,5 0,-14 0,7 0,-8 0,-1 0,-8 0,7 0,-8 0,1 0,6 0,-6 0,9 0,0 0,-1 0,1 0,7 0,-5 0,13 0,-6 0,14 0,-5 0,5 0,-1 0,-3 0,3 0,-5 0,0 0,0 0,0 0,-1 0,7 0,-5 0,11 0,-5 0,0 0,-1 0,-6 0,-1 0,1 0,0 0,-1 0,-6 0,5 0,-6 0,7 0,-6 0,5 0,-14-5,7 4,-18-4,8 0,-7-2,-1 1,8 1,-7 0,9 4,-1-5,2 6,-2 0,1 0,0 0,0 0,-1 0,-8 0,7 0,-8 0,11 0,-11 0,8 0,-7 0,-1 0,-1 0,25 0,-3 0,-16 4,-2 1,10-1,-1 1,-4 0,-1 0,-8-1,2-2,12-1,0-2,-6 1,-1 0,3 0,0 0,-9 5,-1 0,1-4,-2 0,14 2,-2 0,0 0,2-2,1-2,0 1,-11 0,-2 0,9 2,-3 2,0-2,0-1,-1 0,0-1,0 3,0 0,-1 0,-3-3,-1 0,1 0,-1 0,0 0,2 0,2 0,1 0,-1 0,-3 0,0 0,0 0,4 0,2 0,-1 0,0 0,0-1,0 2,0 1,0 1,0 0,0 1,-1-1,1 1,0-1,0 0,0 1,-1 1,0 2,2-2,-7-1,-1 0,6 1,-3 2,2 0,-6 1,-1 0,10-1,-3-1,1 0,2 0,-1 1,2-1,2 0,1 0,0 0,-5 0,-1 0,1 1,4-1,0 0,2 0,-10 2,-2 0,3-2,-4 1,7-1,13-2,-1 0,-12 2,-7 1,6-2,13-4,2 0,-15 6,-1 0,12-6,-1 0,-16 6,0 1,13-4,1 1,-10-1,-1 2,-5 1,3 1,23-5,0 1,-7 1,-4 1,3 0,4 1,1 0,-16-3,0 1,11 1,2 0,0-2,1 0,4-1,1 1,0 2,0 0,-25-5,3 5,9-6,-1 0,1 0,8 0,-7 0,14 0,-13 0,5 0,1 0,-7 0,7 0,-8 0,0 0,-1 0,9 0,-7 0,7 0,-1 0,-5 0,5 0,1 0,1-4,0-2,6-4,-6-1,8 2,-8-7,6 5,-13-11,5 10,-6-9,-11 1,8 2,-7-5,9 10,8-7,-7 7,7-2,-1 0,2 4,8-3,0-1,-8 4,6-3,-5 3,6 1,1 1,0 3,0-3,6 5,1-5,6 5,0-3,4 3,-2-4,6 5,-6-4,6 6,-6-6,2 6,-4-6,0 6,5-5,0 5,1-2,2 0,-2 0,2-2,2-1,-6 1,6 1,-3-1,4-2,-1-4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05:57:53.781"/>
    </inkml:context>
    <inkml:brush xml:id="br0">
      <inkml:brushProperty name="width" value="0.08819" units="cm"/>
      <inkml:brushProperty name="height" value="0.35278" units="cm"/>
      <inkml:brushProperty name="color" value="#0000FF"/>
      <inkml:brushProperty name="tip" value="rectangle"/>
      <inkml:brushProperty name="rasterOp" value="maskPen"/>
    </inkml:brush>
  </inkml:definitions>
  <inkml:trace contextRef="#ctx0" brushRef="#br0">2969 16019,'0'0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panose="020B0600070205080204" pitchFamily="34" charset="-128"/>
              </a:rPr>
              <a:t>Two simple multiple access control techniques.</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Each mobile</a:t>
            </a:r>
            <a:r>
              <a:rPr lang="ja-JP" altLang="en-US" dirty="0">
                <a:ea typeface="ＭＳ Ｐゴシック" panose="020B0600070205080204" pitchFamily="34" charset="-128"/>
              </a:rPr>
              <a:t>’</a:t>
            </a:r>
            <a:r>
              <a:rPr lang="en-US" altLang="ja-JP" dirty="0">
                <a:ea typeface="ＭＳ Ｐゴシック" panose="020B0600070205080204" pitchFamily="34" charset="-128"/>
              </a:rPr>
              <a:t>s share of the bandwidth is divided into portions for the uplink and the downlink. Also, possibly, out of band signaling.</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As we will see, used in AMPS, GSM, IS-54/136</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94426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65198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02958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69605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38885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1/8/21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1/8/21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305022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1/8/21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1/8/21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1/8/21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spTree>
    <p:extLst>
      <p:ext uri="{BB962C8B-B14F-4D97-AF65-F5344CB8AC3E}">
        <p14:creationId xmlns:p14="http://schemas.microsoft.com/office/powerpoint/2010/main" val="27405449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832AD23-A511-424E-9DD2-B8CE2D237B20}" type="datetime1">
              <a:rPr lang="en-US" smtClean="0"/>
              <a:t>1/8/21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1/8/21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1/8/21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0133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1/8/21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440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1/8/21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7040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1/8/21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77839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1/8/21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9279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1/8/21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7505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1/8/21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76860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1/8/21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52316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1/8/21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60533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1/8/21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76204" y="4473387"/>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92613" y="5159852"/>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69448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1/8/21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76204" y="4473387"/>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92613" y="5159852"/>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5531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1/8/21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74909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1/8/21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13"/>
          <p:cNvSpPr>
            <a:spLocks noGrp="1"/>
          </p:cNvSpPr>
          <p:nvPr>
            <p:ph sz="quarter" idx="27"/>
          </p:nvPr>
        </p:nvSpPr>
        <p:spPr>
          <a:xfrm>
            <a:off x="4326230" y="5065802"/>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6600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1/8/21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13"/>
          <p:cNvSpPr>
            <a:spLocks noGrp="1"/>
          </p:cNvSpPr>
          <p:nvPr>
            <p:ph sz="quarter" idx="27"/>
          </p:nvPr>
        </p:nvSpPr>
        <p:spPr>
          <a:xfrm>
            <a:off x="4326230" y="5065802"/>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13"/>
          <p:cNvSpPr>
            <a:spLocks noGrp="1"/>
          </p:cNvSpPr>
          <p:nvPr>
            <p:ph sz="quarter" idx="28"/>
          </p:nvPr>
        </p:nvSpPr>
        <p:spPr>
          <a:xfrm>
            <a:off x="4326230" y="5504746"/>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92094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1/8/21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50161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1/8/21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spTree>
    <p:extLst>
      <p:ext uri="{BB962C8B-B14F-4D97-AF65-F5344CB8AC3E}">
        <p14:creationId xmlns:p14="http://schemas.microsoft.com/office/powerpoint/2010/main" val="20111596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3657601" y="6418263"/>
            <a:ext cx="479834" cy="298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20"/>
          </p:nvPr>
        </p:nvSpPr>
        <p:spPr>
          <a:xfrm>
            <a:off x="5503863" y="6418263"/>
            <a:ext cx="45331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21"/>
          </p:nvPr>
        </p:nvSpPr>
        <p:spPr>
          <a:xfrm>
            <a:off x="7200900" y="6418263"/>
            <a:ext cx="57602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22"/>
          </p:nvPr>
        </p:nvSpPr>
        <p:spPr>
          <a:xfrm flipH="1">
            <a:off x="7976101" y="6418263"/>
            <a:ext cx="778599"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794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7">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2017, 2013, 2010 Pearson Education, Inc. All Rights Reserved</a:t>
            </a: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customXml" Target="../ink/ink4.xml"/><Relationship Id="rId7" Type="http://schemas.openxmlformats.org/officeDocument/2006/relationships/customXml" Target="../ink/ink6.xml"/><Relationship Id="rId2" Type="http://schemas.openxmlformats.org/officeDocument/2006/relationships/image" Target="../media/image27.jpg"/><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customXml" Target="../ink/ink5.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37.png"/><Relationship Id="rId3" Type="http://schemas.openxmlformats.org/officeDocument/2006/relationships/image" Target="../media/image33.jpg"/><Relationship Id="rId7" Type="http://schemas.openxmlformats.org/officeDocument/2006/relationships/image" Target="../media/image34.png"/><Relationship Id="rId12" Type="http://schemas.openxmlformats.org/officeDocument/2006/relationships/customXml" Target="../ink/ink10.xml"/><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customXml" Target="../ink/ink7.xml"/><Relationship Id="rId11" Type="http://schemas.openxmlformats.org/officeDocument/2006/relationships/image" Target="../media/image36.png"/><Relationship Id="rId5" Type="http://schemas.openxmlformats.org/officeDocument/2006/relationships/image" Target="../media/image32.wmf"/><Relationship Id="rId15" Type="http://schemas.openxmlformats.org/officeDocument/2006/relationships/image" Target="../media/image38.png"/><Relationship Id="rId10" Type="http://schemas.openxmlformats.org/officeDocument/2006/relationships/customXml" Target="../ink/ink9.xml"/><Relationship Id="rId4" Type="http://schemas.openxmlformats.org/officeDocument/2006/relationships/oleObject" Target="../embeddings/oleObject2.bin"/><Relationship Id="rId9" Type="http://schemas.openxmlformats.org/officeDocument/2006/relationships/image" Target="../media/image35.png"/><Relationship Id="rId14" Type="http://schemas.openxmlformats.org/officeDocument/2006/relationships/customXml" Target="../ink/ink11.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46.png"/><Relationship Id="rId2" Type="http://schemas.openxmlformats.org/officeDocument/2006/relationships/slideLayout" Target="../slideLayouts/slideLayout21.xml"/><Relationship Id="rId1" Type="http://schemas.openxmlformats.org/officeDocument/2006/relationships/vmlDrawing" Target="../drawings/vmlDrawing3.vml"/><Relationship Id="rId6" Type="http://schemas.openxmlformats.org/officeDocument/2006/relationships/customXml" Target="../ink/ink12.xml"/><Relationship Id="rId5" Type="http://schemas.openxmlformats.org/officeDocument/2006/relationships/image" Target="../media/image45.png"/><Relationship Id="rId4" Type="http://schemas.openxmlformats.org/officeDocument/2006/relationships/image" Target="../media/image44.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hyperlink" Target="http://gaia.cs.umass.edu/kurose_ross/interactive/" TargetMode="External"/><Relationship Id="rId2" Type="http://schemas.openxmlformats.org/officeDocument/2006/relationships/image" Target="../media/image51.jp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0.xml"/><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3.jpg"/><Relationship Id="rId7" Type="http://schemas.openxmlformats.org/officeDocument/2006/relationships/image" Target="../media/image64.png"/><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customXml" Target="../ink/ink13.xml"/><Relationship Id="rId5" Type="http://schemas.openxmlformats.org/officeDocument/2006/relationships/image" Target="../media/image62.wmf"/><Relationship Id="rId4" Type="http://schemas.openxmlformats.org/officeDocument/2006/relationships/oleObject" Target="../embeddings/oleObject4.bin"/></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65.w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customXml" Target="../ink/ink15.xml"/><Relationship Id="rId3" Type="http://schemas.openxmlformats.org/officeDocument/2006/relationships/notesSlide" Target="../notesSlides/notesSlide3.xml"/><Relationship Id="rId7" Type="http://schemas.openxmlformats.org/officeDocument/2006/relationships/image" Target="../media/image67.wmf"/><Relationship Id="rId12" Type="http://schemas.openxmlformats.org/officeDocument/2006/relationships/image" Target="../media/image69.png"/><Relationship Id="rId2" Type="http://schemas.openxmlformats.org/officeDocument/2006/relationships/slideLayout" Target="../slideLayouts/slideLayout26.xml"/><Relationship Id="rId16" Type="http://schemas.openxmlformats.org/officeDocument/2006/relationships/image" Target="../media/image71.png"/><Relationship Id="rId1" Type="http://schemas.openxmlformats.org/officeDocument/2006/relationships/vmlDrawing" Target="../drawings/vmlDrawing6.vml"/><Relationship Id="rId6" Type="http://schemas.openxmlformats.org/officeDocument/2006/relationships/oleObject" Target="../embeddings/oleObject7.bin"/><Relationship Id="rId11" Type="http://schemas.openxmlformats.org/officeDocument/2006/relationships/customXml" Target="../ink/ink14.xml"/><Relationship Id="rId5" Type="http://schemas.openxmlformats.org/officeDocument/2006/relationships/image" Target="../media/image66.wmf"/><Relationship Id="rId15" Type="http://schemas.openxmlformats.org/officeDocument/2006/relationships/customXml" Target="../ink/ink16.xml"/><Relationship Id="rId10" Type="http://schemas.openxmlformats.org/officeDocument/2006/relationships/hyperlink" Target="http://gaia.cs.umass.edu/kurose_ross/interactive/" TargetMode="External"/><Relationship Id="rId4" Type="http://schemas.openxmlformats.org/officeDocument/2006/relationships/oleObject" Target="../embeddings/oleObject6.bin"/><Relationship Id="rId9" Type="http://schemas.openxmlformats.org/officeDocument/2006/relationships/image" Target="../media/image68.wmf"/><Relationship Id="rId14"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slideLayout" Target="../slideLayouts/slideLayout20.xml"/><Relationship Id="rId1" Type="http://schemas.openxmlformats.org/officeDocument/2006/relationships/vmlDrawing" Target="../drawings/vmlDrawing7.vml"/><Relationship Id="rId5" Type="http://schemas.openxmlformats.org/officeDocument/2006/relationships/image" Target="../media/image72.wmf"/><Relationship Id="rId4" Type="http://schemas.openxmlformats.org/officeDocument/2006/relationships/oleObject" Target="../embeddings/oleObject9.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0.xml"/><Relationship Id="rId1" Type="http://schemas.openxmlformats.org/officeDocument/2006/relationships/vmlDrawing" Target="../drawings/vmlDrawing8.vml"/><Relationship Id="rId5" Type="http://schemas.openxmlformats.org/officeDocument/2006/relationships/image" Target="../media/image74.wmf"/><Relationship Id="rId4" Type="http://schemas.openxmlformats.org/officeDocument/2006/relationships/oleObject" Target="../embeddings/oleObject10.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xml"/><Relationship Id="rId1" Type="http://schemas.openxmlformats.org/officeDocument/2006/relationships/vmlDrawing" Target="../drawings/vmlDrawing9.vml"/><Relationship Id="rId6" Type="http://schemas.openxmlformats.org/officeDocument/2006/relationships/image" Target="../media/image75.wmf"/><Relationship Id="rId5" Type="http://schemas.openxmlformats.org/officeDocument/2006/relationships/oleObject" Target="../embeddings/oleObject11.bin"/><Relationship Id="rId4" Type="http://schemas.openxmlformats.org/officeDocument/2006/relationships/image" Target="../media/image73.jpg"/></Relationships>
</file>

<file path=ppt/slides/_rels/slide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8" Type="http://schemas.openxmlformats.org/officeDocument/2006/relationships/image" Target="../media/image79.wmf"/><Relationship Id="rId13" Type="http://schemas.openxmlformats.org/officeDocument/2006/relationships/oleObject" Target="../embeddings/oleObject16.bin"/><Relationship Id="rId3" Type="http://schemas.openxmlformats.org/officeDocument/2006/relationships/oleObject" Target="../embeddings/oleObject12.bin"/><Relationship Id="rId7" Type="http://schemas.openxmlformats.org/officeDocument/2006/relationships/oleObject" Target="../embeddings/oleObject14.bin"/><Relationship Id="rId12" Type="http://schemas.openxmlformats.org/officeDocument/2006/relationships/image" Target="../media/image83.png"/><Relationship Id="rId2" Type="http://schemas.openxmlformats.org/officeDocument/2006/relationships/slideLayout" Target="../slideLayouts/slideLayout21.xml"/><Relationship Id="rId1" Type="http://schemas.openxmlformats.org/officeDocument/2006/relationships/vmlDrawing" Target="../drawings/vmlDrawing10.vml"/><Relationship Id="rId6" Type="http://schemas.openxmlformats.org/officeDocument/2006/relationships/image" Target="../media/image78.wmf"/><Relationship Id="rId11" Type="http://schemas.openxmlformats.org/officeDocument/2006/relationships/image" Target="../media/image80.wmf"/><Relationship Id="rId5" Type="http://schemas.openxmlformats.org/officeDocument/2006/relationships/oleObject" Target="../embeddings/oleObject13.bin"/><Relationship Id="rId10" Type="http://schemas.openxmlformats.org/officeDocument/2006/relationships/oleObject" Target="../embeddings/oleObject15.bin"/><Relationship Id="rId4" Type="http://schemas.openxmlformats.org/officeDocument/2006/relationships/image" Target="../media/image77.wmf"/><Relationship Id="rId9" Type="http://schemas.openxmlformats.org/officeDocument/2006/relationships/image" Target="../media/image82.png"/><Relationship Id="rId14" Type="http://schemas.openxmlformats.org/officeDocument/2006/relationships/image" Target="../media/image81.wmf"/></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hyperlink" Target="http://www.eurecom.fr/en" TargetMode="External"/><Relationship Id="rId1" Type="http://schemas.openxmlformats.org/officeDocument/2006/relationships/slideLayout" Target="../slideLayouts/slideLayout19.xml"/><Relationship Id="rId4" Type="http://schemas.openxmlformats.org/officeDocument/2006/relationships/hyperlink" Target="http://www.traceroute.org/"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jpeg"/><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png"/><Relationship Id="rId11" Type="http://schemas.openxmlformats.org/officeDocument/2006/relationships/image" Target="../media/image14.jpeg"/><Relationship Id="rId5" Type="http://schemas.openxmlformats.org/officeDocument/2006/relationships/oleObject" Target="../embeddings/oleObject1.bin"/><Relationship Id="rId10" Type="http://schemas.openxmlformats.org/officeDocument/2006/relationships/image" Target="../media/image13.emf"/><Relationship Id="rId4" Type="http://schemas.openxmlformats.org/officeDocument/2006/relationships/hyperlink" Target="http://10.237.69.138:15871/cgi-bin/blockpage.cgi?ws-session=18446744073237365103" TargetMode="External"/><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0.xml"/><Relationship Id="rId1" Type="http://schemas.openxmlformats.org/officeDocument/2006/relationships/vmlDrawing" Target="../drawings/vmlDrawing11.vml"/><Relationship Id="rId6" Type="http://schemas.openxmlformats.org/officeDocument/2006/relationships/hyperlink" Target="http://gaia.cs.umass.edu/kurose_ross/interactive/" TargetMode="External"/><Relationship Id="rId5" Type="http://schemas.openxmlformats.org/officeDocument/2006/relationships/image" Target="../media/image91.jpg"/><Relationship Id="rId4" Type="http://schemas.openxmlformats.org/officeDocument/2006/relationships/image" Target="../media/image90.w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8" Type="http://schemas.openxmlformats.org/officeDocument/2006/relationships/customXml" Target="../ink/ink19.xml"/><Relationship Id="rId13" Type="http://schemas.openxmlformats.org/officeDocument/2006/relationships/image" Target="../media/image99.png"/><Relationship Id="rId18" Type="http://schemas.openxmlformats.org/officeDocument/2006/relationships/customXml" Target="../ink/ink24.xml"/><Relationship Id="rId3" Type="http://schemas.openxmlformats.org/officeDocument/2006/relationships/image" Target="../media/image94.jpg"/><Relationship Id="rId21" Type="http://schemas.openxmlformats.org/officeDocument/2006/relationships/image" Target="../media/image103.png"/><Relationship Id="rId7" Type="http://schemas.openxmlformats.org/officeDocument/2006/relationships/image" Target="../media/image96.png"/><Relationship Id="rId12" Type="http://schemas.openxmlformats.org/officeDocument/2006/relationships/customXml" Target="../ink/ink21.xml"/><Relationship Id="rId17" Type="http://schemas.openxmlformats.org/officeDocument/2006/relationships/image" Target="../media/image101.png"/><Relationship Id="rId25" Type="http://schemas.openxmlformats.org/officeDocument/2006/relationships/image" Target="../media/image105.png"/><Relationship Id="rId2" Type="http://schemas.openxmlformats.org/officeDocument/2006/relationships/notesSlide" Target="../notesSlides/notesSlide6.xml"/><Relationship Id="rId16" Type="http://schemas.openxmlformats.org/officeDocument/2006/relationships/customXml" Target="../ink/ink23.xml"/><Relationship Id="rId20" Type="http://schemas.openxmlformats.org/officeDocument/2006/relationships/customXml" Target="../ink/ink25.xml"/><Relationship Id="rId1" Type="http://schemas.openxmlformats.org/officeDocument/2006/relationships/slideLayout" Target="../slideLayouts/slideLayout3.xml"/><Relationship Id="rId6" Type="http://schemas.openxmlformats.org/officeDocument/2006/relationships/customXml" Target="../ink/ink18.xml"/><Relationship Id="rId11" Type="http://schemas.openxmlformats.org/officeDocument/2006/relationships/image" Target="../media/image98.png"/><Relationship Id="rId24" Type="http://schemas.openxmlformats.org/officeDocument/2006/relationships/customXml" Target="../ink/ink27.xml"/><Relationship Id="rId5" Type="http://schemas.openxmlformats.org/officeDocument/2006/relationships/image" Target="../media/image95.png"/><Relationship Id="rId15" Type="http://schemas.openxmlformats.org/officeDocument/2006/relationships/image" Target="../media/image100.png"/><Relationship Id="rId23" Type="http://schemas.openxmlformats.org/officeDocument/2006/relationships/image" Target="../media/image104.png"/><Relationship Id="rId10" Type="http://schemas.openxmlformats.org/officeDocument/2006/relationships/customXml" Target="../ink/ink20.xml"/><Relationship Id="rId19" Type="http://schemas.openxmlformats.org/officeDocument/2006/relationships/image" Target="../media/image102.png"/><Relationship Id="rId4" Type="http://schemas.openxmlformats.org/officeDocument/2006/relationships/customXml" Target="../ink/ink17.xml"/><Relationship Id="rId9" Type="http://schemas.openxmlformats.org/officeDocument/2006/relationships/image" Target="../media/image97.png"/><Relationship Id="rId14" Type="http://schemas.openxmlformats.org/officeDocument/2006/relationships/customXml" Target="../ink/ink22.xml"/><Relationship Id="rId22" Type="http://schemas.openxmlformats.org/officeDocument/2006/relationships/customXml" Target="../ink/ink26.xml"/></Relationships>
</file>

<file path=ppt/slides/_rels/slide78.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106.jpg"/><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7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customXml" Target="../ink/ink29.xml"/><Relationship Id="rId7" Type="http://schemas.openxmlformats.org/officeDocument/2006/relationships/customXml" Target="../ink/ink31.xml"/><Relationship Id="rId2" Type="http://schemas.openxmlformats.org/officeDocument/2006/relationships/image" Target="../media/image108.jp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customXml" Target="../ink/ink30.xml"/><Relationship Id="rId10" Type="http://schemas.openxmlformats.org/officeDocument/2006/relationships/image" Target="../media/image112.png"/><Relationship Id="rId4" Type="http://schemas.openxmlformats.org/officeDocument/2006/relationships/image" Target="../media/image109.png"/><Relationship Id="rId9" Type="http://schemas.openxmlformats.org/officeDocument/2006/relationships/customXml" Target="../ink/ink32.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5.jp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customXml" Target="../ink/ink2.xm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86396"/>
            <a:ext cx="8363663" cy="1024714"/>
          </a:xfrm>
        </p:spPr>
        <p:txBody>
          <a:bodyPr anchor="ctr"/>
          <a:lstStyle/>
          <a:p>
            <a:pPr>
              <a:buSzPct val="100000"/>
            </a:pPr>
            <a:r>
              <a:rPr lang="en-US" altLang="en-US" dirty="0">
                <a:solidFill>
                  <a:schemeClr val="tx2"/>
                </a:solidFill>
                <a:latin typeface="Times New Roman" panose="02020603050405020304" pitchFamily="18" charset="0"/>
                <a:ea typeface="Arial"/>
                <a:cs typeface="Times New Roman" panose="02020603050405020304" pitchFamily="18" charset="0"/>
                <a:sym typeface="Arial"/>
              </a:rPr>
              <a:t>Computer Networking: A Top Down Approach</a:t>
            </a:r>
            <a:endParaRPr lang="en-US" dirty="0">
              <a:solidFill>
                <a:schemeClr val="tx2"/>
              </a:solidFill>
              <a:latin typeface="Times New Roman" panose="02020603050405020304" pitchFamily="18" charset="0"/>
              <a:ea typeface="Arial"/>
              <a:cs typeface="Times New Roman" panose="02020603050405020304" pitchFamily="18" charset="0"/>
              <a:sym typeface="Arial"/>
            </a:endParaRPr>
          </a:p>
        </p:txBody>
      </p:sp>
      <p:sp>
        <p:nvSpPr>
          <p:cNvPr id="3" name="Text Placeholder 2"/>
          <p:cNvSpPr>
            <a:spLocks noGrp="1"/>
          </p:cNvSpPr>
          <p:nvPr>
            <p:ph type="body" idx="1"/>
          </p:nvPr>
        </p:nvSpPr>
        <p:spPr>
          <a:xfrm>
            <a:off x="457200" y="1252675"/>
            <a:ext cx="8363662" cy="440017"/>
          </a:xfrm>
        </p:spPr>
        <p:txBody>
          <a:bodyPr/>
          <a:lstStyle/>
          <a:p>
            <a:r>
              <a:rPr lang="en-US" dirty="0">
                <a:solidFill>
                  <a:schemeClr val="tx2"/>
                </a:solidFill>
                <a:latin typeface="+mn-lt"/>
              </a:rPr>
              <a:t>Seventh Edition</a:t>
            </a: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a:latin typeface="+mn-lt"/>
              </a:rPr>
              <a:t>Chapter 1</a:t>
            </a:r>
          </a:p>
        </p:txBody>
      </p:sp>
      <p:sp>
        <p:nvSpPr>
          <p:cNvPr id="5" name="Text Placeholder 4"/>
          <p:cNvSpPr>
            <a:spLocks noGrp="1"/>
          </p:cNvSpPr>
          <p:nvPr>
            <p:ph type="body" idx="3"/>
          </p:nvPr>
        </p:nvSpPr>
        <p:spPr>
          <a:xfrm>
            <a:off x="4876800" y="3114461"/>
            <a:ext cx="3657600" cy="652469"/>
          </a:xfrm>
        </p:spPr>
        <p:txBody>
          <a:bodyPr/>
          <a:lstStyle/>
          <a:p>
            <a:pPr algn="ctr" eaLnBrk="1" hangingPunct="1"/>
            <a:r>
              <a:rPr lang="en-US" altLang="en-US" dirty="0">
                <a:solidFill>
                  <a:schemeClr val="tx1"/>
                </a:solidFill>
                <a:latin typeface="+mn-lt"/>
              </a:rPr>
              <a:t>Introduction</a:t>
            </a:r>
          </a:p>
        </p:txBody>
      </p:sp>
      <p:pic>
        <p:nvPicPr>
          <p:cNvPr id="9" name="Picture 1" descr="Front Cover: Computer Networking: A Top Down Approach Seventh Edition by Kurose and Ros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2056" y="1806237"/>
            <a:ext cx="3621420" cy="451543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idx="13"/>
          </p:nvPr>
        </p:nvSpPr>
        <p:spPr>
          <a:xfrm>
            <a:off x="2670048" y="6449931"/>
            <a:ext cx="6089854" cy="231285"/>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2017, 2013, 2010 Pearson Education, Inc. All Rights Reserved</a:t>
            </a:r>
          </a:p>
        </p:txBody>
      </p:sp>
      <p:sp>
        <p:nvSpPr>
          <p:cNvPr id="7" name="TextBox 6"/>
          <p:cNvSpPr txBox="1"/>
          <p:nvPr/>
        </p:nvSpPr>
        <p:spPr>
          <a:xfrm>
            <a:off x="5705061" y="3896139"/>
            <a:ext cx="2643809" cy="830997"/>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4140415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panose="020B0600070205080204" pitchFamily="34" charset="-128"/>
              </a:rPr>
              <a:t>What’s a Protocol? </a:t>
            </a:r>
            <a:r>
              <a:rPr lang="en-US" altLang="en-US" sz="2000" b="0" dirty="0">
                <a:ea typeface="ＭＳ Ｐゴシック" panose="020B0600070205080204" pitchFamily="34" charset="-128"/>
              </a:rPr>
              <a:t>(1 of 2)</a:t>
            </a:r>
            <a:endParaRPr lang="en-US" sz="2000" b="0" dirty="0"/>
          </a:p>
        </p:txBody>
      </p:sp>
      <p:sp>
        <p:nvSpPr>
          <p:cNvPr id="4" name="Content Placeholder 3"/>
          <p:cNvSpPr>
            <a:spLocks noGrp="1"/>
          </p:cNvSpPr>
          <p:nvPr>
            <p:ph idx="1"/>
          </p:nvPr>
        </p:nvSpPr>
        <p:spPr>
          <a:xfrm>
            <a:off x="457199" y="1600198"/>
            <a:ext cx="3788229" cy="3951515"/>
          </a:xfrm>
        </p:spPr>
        <p:txBody>
          <a:bodyPr/>
          <a:lstStyle/>
          <a:p>
            <a:pPr marL="0" indent="0" eaLnBrk="1" hangingPunct="1">
              <a:buFont typeface="Wingdings" panose="05000000000000000000" pitchFamily="2" charset="2"/>
              <a:buNone/>
            </a:pPr>
            <a:r>
              <a:rPr lang="en-US" altLang="en-US" sz="2200" b="1" dirty="0">
                <a:solidFill>
                  <a:schemeClr val="tx1"/>
                </a:solidFill>
                <a:latin typeface="+mn-lt"/>
                <a:ea typeface="ＭＳ Ｐゴシック" panose="020B0600070205080204" pitchFamily="34" charset="-128"/>
              </a:rPr>
              <a:t>human protocols:</a:t>
            </a:r>
          </a:p>
          <a:p>
            <a:pPr indent="-255600" eaLnBrk="1" hangingPunct="1"/>
            <a:r>
              <a:rPr lang="en-US" altLang="ja-JP" sz="2200" dirty="0">
                <a:latin typeface="+mn-lt"/>
                <a:ea typeface="ＭＳ Ｐゴシック" panose="020B0600070205080204" pitchFamily="34" charset="-128"/>
              </a:rPr>
              <a:t>“what’s the time?”</a:t>
            </a:r>
          </a:p>
          <a:p>
            <a:pPr indent="-255600" eaLnBrk="1" hangingPunct="1"/>
            <a:r>
              <a:rPr lang="en-US" altLang="ja-JP" sz="2200" dirty="0">
                <a:latin typeface="+mn-lt"/>
                <a:ea typeface="ＭＳ Ｐゴシック" panose="020B0600070205080204" pitchFamily="34" charset="-128"/>
              </a:rPr>
              <a:t>“I have a question”</a:t>
            </a:r>
          </a:p>
          <a:p>
            <a:pPr indent="-255600" eaLnBrk="1" hangingPunct="1"/>
            <a:r>
              <a:rPr lang="en-US" altLang="en-US" sz="2200" dirty="0">
                <a:latin typeface="+mn-lt"/>
                <a:ea typeface="ＭＳ Ｐゴシック" panose="020B0600070205080204" pitchFamily="34" charset="-128"/>
              </a:rPr>
              <a:t>introductions</a:t>
            </a:r>
            <a:endParaRPr lang="en-US" altLang="en-US" sz="2200" dirty="0">
              <a:latin typeface="+mn-lt"/>
              <a:ea typeface="Arial" panose="020B0604020202020204" pitchFamily="34" charset="0"/>
            </a:endParaRPr>
          </a:p>
          <a:p>
            <a:pPr eaLnBrk="1" hangingPunct="1">
              <a:buFont typeface="Wingdings" panose="05000000000000000000" pitchFamily="2" charset="2"/>
              <a:buNone/>
            </a:pPr>
            <a:r>
              <a:rPr lang="en-US" altLang="en-US" sz="2200" dirty="0">
                <a:latin typeface="+mn-lt"/>
                <a:ea typeface="ＭＳ Ｐゴシック" panose="020B0600070205080204" pitchFamily="34" charset="-128"/>
              </a:rPr>
              <a:t>… specific messages sent</a:t>
            </a:r>
          </a:p>
          <a:p>
            <a:pPr eaLnBrk="1" hangingPunct="1">
              <a:buFont typeface="Wingdings" panose="05000000000000000000" pitchFamily="2" charset="2"/>
              <a:buNone/>
            </a:pPr>
            <a:r>
              <a:rPr lang="en-US" altLang="en-US" sz="2200" dirty="0">
                <a:latin typeface="+mn-lt"/>
                <a:ea typeface="ＭＳ Ｐゴシック" panose="020B0600070205080204" pitchFamily="34" charset="-128"/>
              </a:rPr>
              <a:t>… specific actions taken when messages received, or other events</a:t>
            </a:r>
            <a:endParaRPr lang="en-US" sz="2200" dirty="0">
              <a:latin typeface="+mn-lt"/>
            </a:endParaRPr>
          </a:p>
        </p:txBody>
      </p:sp>
      <p:sp>
        <p:nvSpPr>
          <p:cNvPr id="5" name="Content Placeholder 4"/>
          <p:cNvSpPr>
            <a:spLocks noGrp="1"/>
          </p:cNvSpPr>
          <p:nvPr>
            <p:ph idx="13"/>
          </p:nvPr>
        </p:nvSpPr>
        <p:spPr>
          <a:xfrm>
            <a:off x="4359729" y="1600199"/>
            <a:ext cx="4343591" cy="2024744"/>
          </a:xfrm>
        </p:spPr>
        <p:txBody>
          <a:bodyPr/>
          <a:lstStyle/>
          <a:p>
            <a:pPr eaLnBrk="1" hangingPunct="1">
              <a:buFont typeface="Wingdings" charset="0"/>
              <a:buNone/>
              <a:defRPr/>
            </a:pPr>
            <a:r>
              <a:rPr lang="en-US" sz="2200" b="1" dirty="0">
                <a:solidFill>
                  <a:schemeClr val="tx1"/>
                </a:solidFill>
                <a:latin typeface="+mn-lt"/>
              </a:rPr>
              <a:t>network protocols:</a:t>
            </a:r>
          </a:p>
          <a:p>
            <a:pPr marL="255600" indent="-255600">
              <a:defRPr/>
            </a:pPr>
            <a:r>
              <a:rPr lang="en-US" sz="2200" dirty="0">
                <a:latin typeface="+mn-lt"/>
              </a:rPr>
              <a:t>machines rather than humans</a:t>
            </a:r>
          </a:p>
          <a:p>
            <a:pPr marL="255600" indent="-255600">
              <a:defRPr/>
            </a:pPr>
            <a:r>
              <a:rPr lang="en-US" sz="2200" dirty="0">
                <a:latin typeface="+mn-lt"/>
              </a:rPr>
              <a:t>all communication activity in Internet governed by protocols</a:t>
            </a:r>
          </a:p>
        </p:txBody>
      </p:sp>
      <p:sp>
        <p:nvSpPr>
          <p:cNvPr id="6" name="Content Placeholder 5"/>
          <p:cNvSpPr>
            <a:spLocks noGrp="1"/>
          </p:cNvSpPr>
          <p:nvPr>
            <p:ph idx="14"/>
          </p:nvPr>
        </p:nvSpPr>
        <p:spPr>
          <a:xfrm>
            <a:off x="4452730" y="3898977"/>
            <a:ext cx="4250591" cy="1875658"/>
          </a:xfrm>
        </p:spPr>
        <p:txBody>
          <a:bodyPr/>
          <a:lstStyle/>
          <a:p>
            <a:pPr marL="0" indent="0">
              <a:buNone/>
            </a:pPr>
            <a:r>
              <a:rPr lang="en-US" altLang="en-US" sz="2200" b="1" dirty="0">
                <a:solidFill>
                  <a:schemeClr val="tx1"/>
                </a:solidFill>
                <a:latin typeface="+mn-lt"/>
              </a:rPr>
              <a:t>protocols</a:t>
            </a:r>
            <a:r>
              <a:rPr lang="en-US" altLang="en-US" sz="2200" dirty="0">
                <a:solidFill>
                  <a:schemeClr val="tx1"/>
                </a:solidFill>
                <a:latin typeface="+mn-lt"/>
              </a:rPr>
              <a:t> define </a:t>
            </a:r>
            <a:r>
              <a:rPr lang="en-US" altLang="en-US" sz="2200" b="1" dirty="0">
                <a:solidFill>
                  <a:schemeClr val="tx1"/>
                </a:solidFill>
                <a:latin typeface="+mn-lt"/>
              </a:rPr>
              <a:t>format</a:t>
            </a:r>
            <a:r>
              <a:rPr lang="en-US" altLang="en-US" sz="2200" dirty="0">
                <a:solidFill>
                  <a:schemeClr val="tx1"/>
                </a:solidFill>
                <a:latin typeface="+mn-lt"/>
              </a:rPr>
              <a:t>, </a:t>
            </a:r>
            <a:r>
              <a:rPr lang="en-US" altLang="en-US" sz="2200" b="1" dirty="0">
                <a:solidFill>
                  <a:schemeClr val="tx1"/>
                </a:solidFill>
                <a:latin typeface="+mn-lt"/>
              </a:rPr>
              <a:t>order</a:t>
            </a:r>
            <a:r>
              <a:rPr lang="en-US" altLang="en-US" sz="2200" dirty="0">
                <a:solidFill>
                  <a:schemeClr val="tx1"/>
                </a:solidFill>
                <a:latin typeface="+mn-lt"/>
              </a:rPr>
              <a:t> of </a:t>
            </a:r>
            <a:r>
              <a:rPr lang="en-US" altLang="en-US" sz="2200" b="1" dirty="0">
                <a:solidFill>
                  <a:schemeClr val="tx1"/>
                </a:solidFill>
                <a:latin typeface="+mn-lt"/>
              </a:rPr>
              <a:t>messages sent and received</a:t>
            </a:r>
            <a:r>
              <a:rPr lang="en-US" altLang="en-US" sz="2200" dirty="0">
                <a:solidFill>
                  <a:schemeClr val="tx1"/>
                </a:solidFill>
                <a:latin typeface="+mn-lt"/>
              </a:rPr>
              <a:t> among network entities, and </a:t>
            </a:r>
            <a:r>
              <a:rPr lang="en-US" altLang="en-US" sz="2200" b="1" dirty="0">
                <a:solidFill>
                  <a:schemeClr val="tx1"/>
                </a:solidFill>
                <a:latin typeface="+mn-lt"/>
              </a:rPr>
              <a:t>actions taken</a:t>
            </a:r>
            <a:r>
              <a:rPr lang="en-US" altLang="en-US" sz="2200" dirty="0">
                <a:solidFill>
                  <a:schemeClr val="tx1"/>
                </a:solidFill>
                <a:latin typeface="+mn-lt"/>
              </a:rPr>
              <a:t> on message transmission, receipt</a:t>
            </a:r>
            <a:endParaRPr lang="en-US" sz="2200" dirty="0">
              <a:solidFill>
                <a:schemeClr val="tx1"/>
              </a:solidFill>
              <a:latin typeface="+mn-lt"/>
            </a:endParaRPr>
          </a:p>
        </p:txBody>
      </p:sp>
    </p:spTree>
    <p:extLst>
      <p:ext uri="{BB962C8B-B14F-4D97-AF65-F5344CB8AC3E}">
        <p14:creationId xmlns:p14="http://schemas.microsoft.com/office/powerpoint/2010/main" val="20707715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panose="020B0600070205080204" pitchFamily="34" charset="-128"/>
              </a:rPr>
              <a:t>What’s a Protocol? </a:t>
            </a:r>
            <a:r>
              <a:rPr lang="en-US" altLang="en-US" sz="2000" b="0" dirty="0">
                <a:ea typeface="ＭＳ Ｐゴシック" panose="020B0600070205080204" pitchFamily="34" charset="-128"/>
              </a:rPr>
              <a:t>(2 of 2)</a:t>
            </a:r>
            <a:endParaRPr lang="en-US" sz="2000" b="0" dirty="0"/>
          </a:p>
        </p:txBody>
      </p:sp>
      <p:sp>
        <p:nvSpPr>
          <p:cNvPr id="3" name="Content Placeholder 2"/>
          <p:cNvSpPr>
            <a:spLocks noGrp="1"/>
          </p:cNvSpPr>
          <p:nvPr>
            <p:ph idx="1"/>
          </p:nvPr>
        </p:nvSpPr>
        <p:spPr>
          <a:xfrm>
            <a:off x="457200" y="1600200"/>
            <a:ext cx="8229600" cy="457200"/>
          </a:xfrm>
        </p:spPr>
        <p:txBody>
          <a:bodyPr/>
          <a:lstStyle/>
          <a:p>
            <a:pPr marL="0" indent="0">
              <a:buNone/>
            </a:pPr>
            <a:r>
              <a:rPr lang="en-US" altLang="en-US" sz="2400" dirty="0">
                <a:latin typeface="+mn-lt"/>
                <a:ea typeface="ＭＳ Ｐゴシック" panose="020B0600070205080204" pitchFamily="34" charset="-128"/>
              </a:rPr>
              <a:t>A human protocol and a computer network protocol:</a:t>
            </a:r>
            <a:endParaRPr lang="en-US" sz="2400" dirty="0">
              <a:latin typeface="+mn-lt"/>
            </a:endParaRPr>
          </a:p>
        </p:txBody>
      </p:sp>
      <p:pic>
        <p:nvPicPr>
          <p:cNvPr id="8" name="Picture 7" descr="2 similar models compare human and computer network protocol. Each model has 2 components, 2 humans or 2 computers respectively. A vertical arrow, time, draws down from each component. There are 4 zig zag arrows bouncing from 1 vertical time line to the next in each model. Model 1, humans. 2 humans face each other. The first arrow begins at the first human. 1, hi. 2, hi. 3, got the time? 4, 2 o clock. Model 2. 2 computers face each other. The first arrow begins at the first computer. 1, T C P connection request. 2, T C P connection reply. 3, G E T h t t p colon forward slash forward slash w w w dot pearson higher ed dot com forward slash c s hyphen resources forward slash. 4, left angle bracket file right angle bracke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249" y="2340633"/>
            <a:ext cx="4575503" cy="3107469"/>
          </a:xfrm>
          <a:prstGeom prst="rect">
            <a:avLst/>
          </a:prstGeom>
        </p:spPr>
      </p:pic>
      <p:sp>
        <p:nvSpPr>
          <p:cNvPr id="7" name="Content Placeholder 6"/>
          <p:cNvSpPr>
            <a:spLocks noGrp="1"/>
          </p:cNvSpPr>
          <p:nvPr>
            <p:ph idx="13"/>
          </p:nvPr>
        </p:nvSpPr>
        <p:spPr>
          <a:xfrm>
            <a:off x="457200" y="5731336"/>
            <a:ext cx="8229600" cy="522512"/>
          </a:xfrm>
        </p:spPr>
        <p:txBody>
          <a:bodyPr/>
          <a:lstStyle/>
          <a:p>
            <a:pPr marL="0" indent="0">
              <a:buNone/>
            </a:pPr>
            <a:r>
              <a:rPr lang="en-US" altLang="en-US" sz="2400" b="1" dirty="0">
                <a:solidFill>
                  <a:schemeClr val="tx1"/>
                </a:solidFill>
                <a:latin typeface="+mn-lt"/>
              </a:rPr>
              <a:t>Q:</a:t>
            </a:r>
            <a:r>
              <a:rPr lang="en-US" altLang="en-US" sz="2400" dirty="0">
                <a:latin typeface="+mn-lt"/>
              </a:rPr>
              <a:t> other human protocols?</a:t>
            </a:r>
            <a:endParaRPr lang="en-US" sz="2400" dirty="0">
              <a:latin typeface="+mn-lt"/>
            </a:endParaRPr>
          </a:p>
        </p:txBody>
      </p:sp>
    </p:spTree>
    <p:extLst>
      <p:ext uri="{BB962C8B-B14F-4D97-AF65-F5344CB8AC3E}">
        <p14:creationId xmlns:p14="http://schemas.microsoft.com/office/powerpoint/2010/main" val="3691301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2"/>
                </a:solidFill>
                <a:ea typeface="ＭＳ Ｐゴシック" charset="-128"/>
              </a:rPr>
              <a:t>Learning Objectives </a:t>
            </a:r>
            <a:r>
              <a:rPr lang="en-US" altLang="en-US" sz="2000" b="0" dirty="0">
                <a:solidFill>
                  <a:schemeClr val="tx2"/>
                </a:solidFill>
                <a:ea typeface="ＭＳ Ｐゴシック" charset="-128"/>
              </a:rPr>
              <a:t>(2 of 7)</a:t>
            </a:r>
            <a:endParaRPr lang="en-US" sz="2000" b="0" dirty="0">
              <a:solidFill>
                <a:schemeClr val="tx2"/>
              </a:solidFill>
            </a:endParaRPr>
          </a:p>
        </p:txBody>
      </p:sp>
      <p:sp>
        <p:nvSpPr>
          <p:cNvPr id="3" name="Text Placeholder 2"/>
          <p:cNvSpPr>
            <a:spLocks noGrp="1"/>
          </p:cNvSpPr>
          <p:nvPr>
            <p:ph idx="1"/>
          </p:nvPr>
        </p:nvSpPr>
        <p:spPr/>
        <p:txBody>
          <a:bodyPr/>
          <a:lstStyle/>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1.1</a:t>
            </a:r>
            <a:r>
              <a:rPr lang="en-US" altLang="en-US" sz="2400" dirty="0">
                <a:solidFill>
                  <a:schemeClr val="tx1"/>
                </a:solidFill>
                <a:latin typeface="+mn-lt"/>
                <a:ea typeface="Arial" panose="020B0604020202020204" pitchFamily="34" charset="0"/>
              </a:rPr>
              <a:t> what is the Internet?</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1.2</a:t>
            </a:r>
            <a:r>
              <a:rPr lang="en-US" altLang="en-US" sz="2400" dirty="0">
                <a:latin typeface="+mn-lt"/>
                <a:ea typeface="Arial" panose="020B0604020202020204" pitchFamily="34" charset="0"/>
              </a:rPr>
              <a:t> </a:t>
            </a:r>
            <a:r>
              <a:rPr lang="en-US" altLang="en-US" sz="2400" b="1" dirty="0">
                <a:latin typeface="+mn-lt"/>
                <a:ea typeface="Arial" panose="020B0604020202020204" pitchFamily="34" charset="0"/>
              </a:rPr>
              <a:t>network edge</a:t>
            </a:r>
          </a:p>
          <a:p>
            <a:pPr marL="741600" lvl="1" indent="-284400">
              <a:tabLst>
                <a:tab pos="898525" algn="l"/>
              </a:tabLst>
            </a:pPr>
            <a:r>
              <a:rPr lang="en-US" altLang="en-US" sz="2400" b="1" dirty="0">
                <a:latin typeface="+mn-lt"/>
                <a:ea typeface="Arial" panose="020B0604020202020204" pitchFamily="34" charset="0"/>
              </a:rPr>
              <a:t>end systems, access networks, links</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1.3</a:t>
            </a:r>
            <a:r>
              <a:rPr lang="en-US" altLang="en-US" sz="2400" dirty="0">
                <a:solidFill>
                  <a:srgbClr val="000099"/>
                </a:solidFill>
                <a:latin typeface="+mn-lt"/>
                <a:ea typeface="Arial" panose="020B0604020202020204" pitchFamily="34" charset="0"/>
              </a:rPr>
              <a:t> </a:t>
            </a:r>
            <a:r>
              <a:rPr lang="en-US" altLang="en-US" sz="2400" dirty="0">
                <a:latin typeface="+mn-lt"/>
                <a:ea typeface="Arial" panose="020B0604020202020204" pitchFamily="34" charset="0"/>
              </a:rPr>
              <a:t>network core</a:t>
            </a:r>
          </a:p>
          <a:p>
            <a:pPr marL="741600" lvl="1" indent="-284400">
              <a:tabLst>
                <a:tab pos="898525" algn="l"/>
              </a:tabLst>
            </a:pPr>
            <a:r>
              <a:rPr lang="en-US" altLang="en-US" sz="2400" dirty="0">
                <a:solidFill>
                  <a:schemeClr val="tx1"/>
                </a:solidFill>
                <a:latin typeface="+mn-lt"/>
                <a:ea typeface="Arial" panose="020B0604020202020204" pitchFamily="34" charset="0"/>
              </a:rPr>
              <a:t>packet switching, circuit switching, network structure</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1.4</a:t>
            </a:r>
            <a:r>
              <a:rPr lang="en-US" altLang="en-US" sz="2400" dirty="0">
                <a:solidFill>
                  <a:srgbClr val="000099"/>
                </a:solidFill>
                <a:latin typeface="+mn-lt"/>
                <a:ea typeface="Arial" panose="020B0604020202020204" pitchFamily="34" charset="0"/>
              </a:rPr>
              <a:t> </a:t>
            </a:r>
            <a:r>
              <a:rPr lang="en-US" altLang="en-US" sz="2400" dirty="0">
                <a:latin typeface="+mn-lt"/>
                <a:ea typeface="Arial" panose="020B0604020202020204" pitchFamily="34" charset="0"/>
              </a:rPr>
              <a:t>delay, loss, throughput in networks</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1.5</a:t>
            </a:r>
            <a:r>
              <a:rPr lang="en-US" altLang="en-US" sz="2400" dirty="0">
                <a:latin typeface="+mn-lt"/>
                <a:ea typeface="Arial" panose="020B0604020202020204" pitchFamily="34" charset="0"/>
              </a:rPr>
              <a:t> protocol layers, service models</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1.6</a:t>
            </a:r>
            <a:r>
              <a:rPr lang="en-US" altLang="en-US" sz="2400" dirty="0">
                <a:latin typeface="+mn-lt"/>
                <a:ea typeface="Arial" panose="020B0604020202020204" pitchFamily="34" charset="0"/>
              </a:rPr>
              <a:t> networks under attack: security</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1.7</a:t>
            </a:r>
            <a:r>
              <a:rPr lang="en-US" altLang="en-US" sz="2400" dirty="0">
                <a:latin typeface="+mn-lt"/>
                <a:ea typeface="Arial" panose="020B0604020202020204" pitchFamily="34" charset="0"/>
              </a:rPr>
              <a:t> history</a:t>
            </a:r>
            <a:endParaRPr lang="en-US" sz="2400" dirty="0">
              <a:latin typeface="+mn-lt"/>
            </a:endParaRPr>
          </a:p>
        </p:txBody>
      </p:sp>
    </p:spTree>
    <p:extLst>
      <p:ext uri="{BB962C8B-B14F-4D97-AF65-F5344CB8AC3E}">
        <p14:creationId xmlns:p14="http://schemas.microsoft.com/office/powerpoint/2010/main" val="3263474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panose="020B0600070205080204" pitchFamily="34" charset="-128"/>
              </a:rPr>
              <a:t>A Closer Look at Network Structure:</a:t>
            </a:r>
            <a:endParaRPr lang="en-US" dirty="0"/>
          </a:p>
        </p:txBody>
      </p:sp>
      <p:sp>
        <p:nvSpPr>
          <p:cNvPr id="4" name="Text Placeholder 3"/>
          <p:cNvSpPr>
            <a:spLocks noGrp="1"/>
          </p:cNvSpPr>
          <p:nvPr>
            <p:ph type="body" idx="1"/>
          </p:nvPr>
        </p:nvSpPr>
        <p:spPr>
          <a:xfrm>
            <a:off x="457200" y="1600200"/>
            <a:ext cx="4016829" cy="4525963"/>
          </a:xfrm>
        </p:spPr>
        <p:txBody>
          <a:bodyPr/>
          <a:lstStyle/>
          <a:p>
            <a:pPr>
              <a:buClr>
                <a:schemeClr val="tx2"/>
              </a:buClr>
              <a:defRPr/>
            </a:pPr>
            <a:r>
              <a:rPr lang="en-US" sz="2200" b="1" dirty="0">
                <a:solidFill>
                  <a:schemeClr val="tx1"/>
                </a:solidFill>
                <a:latin typeface="+mn-lt"/>
              </a:rPr>
              <a:t>network edge:</a:t>
            </a:r>
          </a:p>
          <a:p>
            <a:pPr lvl="1">
              <a:buClr>
                <a:schemeClr val="tx2"/>
              </a:buClr>
              <a:defRPr/>
            </a:pPr>
            <a:r>
              <a:rPr lang="en-US" sz="2200" dirty="0">
                <a:solidFill>
                  <a:schemeClr val="tx1"/>
                </a:solidFill>
                <a:latin typeface="+mn-lt"/>
                <a:ea typeface="ＭＳ Ｐゴシック" charset="0"/>
                <a:cs typeface="ＭＳ Ｐゴシック" charset="0"/>
              </a:rPr>
              <a:t>hosts: clients and servers</a:t>
            </a:r>
          </a:p>
          <a:p>
            <a:pPr lvl="1">
              <a:buClr>
                <a:schemeClr val="tx2"/>
              </a:buClr>
              <a:defRPr/>
            </a:pPr>
            <a:r>
              <a:rPr lang="en-US" sz="2200" dirty="0">
                <a:solidFill>
                  <a:schemeClr val="tx1"/>
                </a:solidFill>
                <a:latin typeface="+mn-lt"/>
                <a:ea typeface="ＭＳ Ｐゴシック" charset="0"/>
                <a:cs typeface="ＭＳ Ｐゴシック" charset="0"/>
              </a:rPr>
              <a:t>servers often in data centers</a:t>
            </a:r>
          </a:p>
          <a:p>
            <a:pPr>
              <a:buClr>
                <a:schemeClr val="tx2"/>
              </a:buClr>
            </a:pPr>
            <a:r>
              <a:rPr lang="en-US" altLang="en-US" sz="2200" b="1" dirty="0">
                <a:solidFill>
                  <a:schemeClr val="tx1"/>
                </a:solidFill>
                <a:latin typeface="+mn-lt"/>
              </a:rPr>
              <a:t>access networks, physical media</a:t>
            </a:r>
            <a:r>
              <a:rPr lang="en-US" altLang="en-US" sz="2200" i="1" dirty="0">
                <a:solidFill>
                  <a:schemeClr val="tx1"/>
                </a:solidFill>
                <a:latin typeface="+mn-lt"/>
              </a:rPr>
              <a:t>:</a:t>
            </a:r>
            <a:r>
              <a:rPr lang="en-US" altLang="en-US" sz="2200" dirty="0">
                <a:solidFill>
                  <a:schemeClr val="tx1"/>
                </a:solidFill>
                <a:latin typeface="+mn-lt"/>
              </a:rPr>
              <a:t> wired, wireless communication links</a:t>
            </a:r>
          </a:p>
          <a:p>
            <a:pPr>
              <a:buClr>
                <a:schemeClr val="tx2"/>
              </a:buClr>
              <a:defRPr/>
            </a:pPr>
            <a:r>
              <a:rPr lang="en-US" sz="2200" b="1" dirty="0">
                <a:solidFill>
                  <a:schemeClr val="tx1"/>
                </a:solidFill>
                <a:latin typeface="+mn-lt"/>
                <a:ea typeface="ＭＳ Ｐゴシック" charset="0"/>
                <a:cs typeface="ＭＳ Ｐゴシック" charset="0"/>
              </a:rPr>
              <a:t>network core:</a:t>
            </a:r>
          </a:p>
          <a:p>
            <a:pPr lvl="1">
              <a:buClr>
                <a:schemeClr val="tx2"/>
              </a:buClr>
              <a:defRPr/>
            </a:pPr>
            <a:r>
              <a:rPr lang="en-US" sz="2200" dirty="0">
                <a:solidFill>
                  <a:schemeClr val="tx1"/>
                </a:solidFill>
                <a:latin typeface="+mn-lt"/>
                <a:ea typeface="ＭＳ Ｐゴシック" charset="0"/>
                <a:cs typeface="ＭＳ Ｐゴシック" charset="0"/>
              </a:rPr>
              <a:t>interconnected routers</a:t>
            </a:r>
          </a:p>
          <a:p>
            <a:pPr lvl="1">
              <a:buClr>
                <a:schemeClr val="tx2"/>
              </a:buClr>
              <a:defRPr/>
            </a:pPr>
            <a:r>
              <a:rPr lang="en-US" sz="2200" dirty="0">
                <a:solidFill>
                  <a:schemeClr val="tx1"/>
                </a:solidFill>
                <a:latin typeface="+mn-lt"/>
                <a:ea typeface="ＭＳ Ｐゴシック" charset="0"/>
                <a:cs typeface="ＭＳ Ｐゴシック" charset="0"/>
              </a:rPr>
              <a:t>network of networks</a:t>
            </a:r>
            <a:endParaRPr lang="en-US" sz="2200" dirty="0">
              <a:solidFill>
                <a:schemeClr val="tx1"/>
              </a:solidFill>
              <a:latin typeface="+mn-lt"/>
            </a:endParaRPr>
          </a:p>
        </p:txBody>
      </p:sp>
      <p:pic>
        <p:nvPicPr>
          <p:cNvPr id="5" name="Picture 4" descr="A diagram of computer networking. There are 5 linked groups. Each group has many devices. 1, mobile network. There is a smart phone, a wireless laptop, a car, a traffic light, and a tower. Each item emits a signal. The tower is wired to a router. This router is wired to the next group. 2, global I S P. There are 4 interconnected routers. The 2 bottom routers are wired to 2 routers, 1 router each, in the next group. 3, regional I S P. There are 3 interconnected routers. One router is linked to the next group. 4, home network. The router is wired to a P C, and a wifi router. A wireless laptop and a refrigerator emit signals. In group 3, regional I S P, another router is wired a router in the next group. 5, institutional network. There are 3 interconnected routers. One router is wired to 4 P C’s and a wifi router. Near the wifi router, there are 2 wireless laptops. The wifi router and laptops emit signals. Another router is connected to two serv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5895" y="1615186"/>
            <a:ext cx="3436361" cy="4495990"/>
          </a:xfrm>
          <a:prstGeom prst="rect">
            <a:avLst/>
          </a:prstGeom>
        </p:spPr>
      </p:pic>
    </p:spTree>
    <p:extLst>
      <p:ext uri="{BB962C8B-B14F-4D97-AF65-F5344CB8AC3E}">
        <p14:creationId xmlns:p14="http://schemas.microsoft.com/office/powerpoint/2010/main" val="334607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panose="020B0600070205080204" pitchFamily="34" charset="-128"/>
              </a:rPr>
              <a:t>Access Networks and Physical Media</a:t>
            </a:r>
            <a:endParaRPr lang="en-US" dirty="0"/>
          </a:p>
        </p:txBody>
      </p:sp>
      <p:sp>
        <p:nvSpPr>
          <p:cNvPr id="3" name="Text Placeholder 2"/>
          <p:cNvSpPr>
            <a:spLocks noGrp="1"/>
          </p:cNvSpPr>
          <p:nvPr>
            <p:ph type="body" idx="1"/>
          </p:nvPr>
        </p:nvSpPr>
        <p:spPr>
          <a:xfrm>
            <a:off x="457200" y="1600200"/>
            <a:ext cx="4439265" cy="2612922"/>
          </a:xfrm>
        </p:spPr>
        <p:txBody>
          <a:bodyPr/>
          <a:lstStyle/>
          <a:p>
            <a:pPr marL="0" indent="0" eaLnBrk="1" hangingPunct="1">
              <a:buFont typeface="Wingdings" charset="0"/>
              <a:buNone/>
              <a:defRPr/>
            </a:pPr>
            <a:r>
              <a:rPr lang="en-US" sz="2000" b="1" dirty="0">
                <a:solidFill>
                  <a:schemeClr val="tx1"/>
                </a:solidFill>
                <a:latin typeface="+mn-lt"/>
              </a:rPr>
              <a:t>Q: How to connect end systems to edge router?</a:t>
            </a:r>
          </a:p>
          <a:p>
            <a:pPr eaLnBrk="1" hangingPunct="1">
              <a:defRPr/>
            </a:pPr>
            <a:r>
              <a:rPr lang="en-US" sz="2000" dirty="0">
                <a:solidFill>
                  <a:schemeClr val="tx1"/>
                </a:solidFill>
                <a:latin typeface="+mn-lt"/>
              </a:rPr>
              <a:t>residential access nets</a:t>
            </a:r>
          </a:p>
          <a:p>
            <a:pPr eaLnBrk="1" hangingPunct="1">
              <a:defRPr/>
            </a:pPr>
            <a:r>
              <a:rPr lang="en-US" sz="2000" dirty="0">
                <a:solidFill>
                  <a:schemeClr val="tx1"/>
                </a:solidFill>
                <a:latin typeface="+mn-lt"/>
              </a:rPr>
              <a:t>institutional access networks (school, company)</a:t>
            </a:r>
          </a:p>
          <a:p>
            <a:pPr eaLnBrk="1" hangingPunct="1">
              <a:spcAft>
                <a:spcPct val="30000"/>
              </a:spcAft>
              <a:defRPr/>
            </a:pPr>
            <a:r>
              <a:rPr lang="en-US" sz="2000" dirty="0">
                <a:solidFill>
                  <a:schemeClr val="tx1"/>
                </a:solidFill>
                <a:latin typeface="+mn-lt"/>
              </a:rPr>
              <a:t>mobile access networks</a:t>
            </a:r>
          </a:p>
        </p:txBody>
      </p:sp>
      <p:sp>
        <p:nvSpPr>
          <p:cNvPr id="4" name="Text Placeholder 3"/>
          <p:cNvSpPr>
            <a:spLocks noGrp="1"/>
          </p:cNvSpPr>
          <p:nvPr>
            <p:ph type="body" idx="2"/>
          </p:nvPr>
        </p:nvSpPr>
        <p:spPr>
          <a:xfrm>
            <a:off x="457200" y="4213122"/>
            <a:ext cx="4439265" cy="1730477"/>
          </a:xfrm>
        </p:spPr>
        <p:txBody>
          <a:bodyPr/>
          <a:lstStyle/>
          <a:p>
            <a:pPr marL="0" indent="0" eaLnBrk="1" hangingPunct="1">
              <a:buFont typeface="Wingdings" charset="0"/>
              <a:buNone/>
              <a:defRPr/>
            </a:pPr>
            <a:r>
              <a:rPr lang="en-US" sz="2000" b="1" dirty="0">
                <a:solidFill>
                  <a:schemeClr val="tx1"/>
                </a:solidFill>
                <a:latin typeface="+mn-lt"/>
              </a:rPr>
              <a:t>keep in mind:</a:t>
            </a:r>
          </a:p>
          <a:p>
            <a:pPr>
              <a:defRPr/>
            </a:pPr>
            <a:r>
              <a:rPr lang="en-US" sz="2000" dirty="0">
                <a:solidFill>
                  <a:schemeClr val="tx1"/>
                </a:solidFill>
                <a:latin typeface="+mn-lt"/>
              </a:rPr>
              <a:t>bandwidth (bits per second) of access network?</a:t>
            </a:r>
          </a:p>
          <a:p>
            <a:pPr>
              <a:defRPr/>
            </a:pPr>
            <a:r>
              <a:rPr lang="en-US" sz="2000" dirty="0">
                <a:solidFill>
                  <a:schemeClr val="tx1"/>
                </a:solidFill>
                <a:latin typeface="+mn-lt"/>
              </a:rPr>
              <a:t>shared or dedicated?</a:t>
            </a:r>
          </a:p>
        </p:txBody>
      </p:sp>
      <p:pic>
        <p:nvPicPr>
          <p:cNvPr id="5" name="Picture 4" descr="In a diagram of computing networking in the mobile network, the home network, and the institutional network, wired and wireless devices are connec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3100" y="1849539"/>
            <a:ext cx="3236008" cy="4191674"/>
          </a:xfrm>
          <a:prstGeom prst="rect">
            <a:avLst/>
          </a:prstGeom>
        </p:spPr>
      </p:pic>
    </p:spTree>
    <p:extLst>
      <p:ext uri="{BB962C8B-B14F-4D97-AF65-F5344CB8AC3E}">
        <p14:creationId xmlns:p14="http://schemas.microsoft.com/office/powerpoint/2010/main" val="373574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Network: Digital Subscriber Line (D</a:t>
            </a:r>
            <a:r>
              <a:rPr lang="en-US" sz="100" dirty="0"/>
              <a:t> </a:t>
            </a:r>
            <a:r>
              <a:rPr lang="en-US" dirty="0"/>
              <a:t>S</a:t>
            </a:r>
            <a:r>
              <a:rPr lang="en-US" sz="100" dirty="0"/>
              <a:t> </a:t>
            </a:r>
            <a:r>
              <a:rPr lang="en-US" dirty="0"/>
              <a:t>L) </a:t>
            </a:r>
            <a:r>
              <a:rPr lang="en-US" sz="2000" b="0" dirty="0"/>
              <a:t>(1 of 2)</a:t>
            </a:r>
          </a:p>
        </p:txBody>
      </p:sp>
      <p:pic>
        <p:nvPicPr>
          <p:cNvPr id="3" name="Picture 2" descr="A digital subscriber line access network has 3 main parts. The first part is a subscriber, which consists of a computer connected to a D S L modem, which is connected to a splitter. A telephone is also connected to a splitter. A dedicated line runs from the subscriber to the central office. Voice and data are transmitted at different frequencies over a dedicated line to the central office. In the central office, the D S L A M, D S L access multiplexer, funnels transmitted data to a telephone network and an I S P. The I S P consists of interconnected routers.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5793" y="2481052"/>
            <a:ext cx="6692415" cy="2764258"/>
          </a:xfrm>
          <a:prstGeom prst="rect">
            <a:avLst/>
          </a:prstGeom>
        </p:spPr>
      </p:pic>
    </p:spTree>
    <p:extLst>
      <p:ext uri="{BB962C8B-B14F-4D97-AF65-F5344CB8AC3E}">
        <p14:creationId xmlns:p14="http://schemas.microsoft.com/office/powerpoint/2010/main" val="2569188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Network: Digital Subscriber Line (D</a:t>
            </a:r>
            <a:r>
              <a:rPr lang="en-US" sz="100" dirty="0"/>
              <a:t> </a:t>
            </a:r>
            <a:r>
              <a:rPr lang="en-US" dirty="0"/>
              <a:t>S</a:t>
            </a:r>
            <a:r>
              <a:rPr lang="en-US" sz="100" dirty="0"/>
              <a:t> </a:t>
            </a:r>
            <a:r>
              <a:rPr lang="en-US" dirty="0"/>
              <a:t>L) </a:t>
            </a:r>
            <a:r>
              <a:rPr lang="en-US" sz="2000" b="0" dirty="0"/>
              <a:t>(2 of 2)</a:t>
            </a:r>
          </a:p>
        </p:txBody>
      </p:sp>
      <p:sp>
        <p:nvSpPr>
          <p:cNvPr id="3" name="Text Placeholder 2"/>
          <p:cNvSpPr>
            <a:spLocks noGrp="1"/>
          </p:cNvSpPr>
          <p:nvPr>
            <p:ph type="body" idx="1"/>
          </p:nvPr>
        </p:nvSpPr>
        <p:spPr/>
        <p:txBody>
          <a:bodyPr/>
          <a:lstStyle/>
          <a:p>
            <a:pPr marL="255600" lvl="1" indent="-255600">
              <a:spcBef>
                <a:spcPts val="1500"/>
              </a:spcBef>
              <a:buClr>
                <a:schemeClr val="tx2"/>
              </a:buClr>
              <a:buFont typeface="Arial" panose="020B0604020202020204" pitchFamily="34" charset="0"/>
              <a:buChar char="•"/>
            </a:pPr>
            <a:r>
              <a:rPr lang="en-US" altLang="en-US" sz="2400" dirty="0">
                <a:latin typeface="+mn-lt"/>
                <a:ea typeface="ＭＳ Ｐゴシック" panose="020B0600070205080204" pitchFamily="34" charset="-128"/>
              </a:rPr>
              <a:t>use </a:t>
            </a:r>
            <a:r>
              <a:rPr lang="en-US" altLang="en-US" sz="2400" b="1" dirty="0">
                <a:solidFill>
                  <a:schemeClr val="tx1"/>
                </a:solidFill>
                <a:latin typeface="+mn-lt"/>
                <a:ea typeface="ＭＳ Ｐゴシック" panose="020B0600070205080204" pitchFamily="34" charset="-128"/>
              </a:rPr>
              <a:t>existing </a:t>
            </a:r>
            <a:r>
              <a:rPr lang="en-US" altLang="en-US" sz="2400" dirty="0">
                <a:latin typeface="+mn-lt"/>
                <a:ea typeface="ＭＳ Ｐゴシック" panose="020B0600070205080204" pitchFamily="34" charset="-128"/>
              </a:rPr>
              <a:t>telephone line to central office D</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S</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L</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A</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M</a:t>
            </a:r>
          </a:p>
          <a:p>
            <a:pPr marL="741600" lvl="3" indent="-284400">
              <a:buClr>
                <a:schemeClr val="tx2"/>
              </a:buClr>
            </a:pPr>
            <a:r>
              <a:rPr lang="en-US" altLang="en-US" sz="2400" dirty="0">
                <a:latin typeface="+mn-lt"/>
                <a:ea typeface="ＭＳ Ｐゴシック" panose="020B0600070205080204" pitchFamily="34" charset="-128"/>
              </a:rPr>
              <a:t>data over D</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S</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L phone line goes to Internet</a:t>
            </a:r>
          </a:p>
          <a:p>
            <a:pPr marL="741600" lvl="3" indent="-284400">
              <a:buClr>
                <a:schemeClr val="tx2"/>
              </a:buClr>
            </a:pPr>
            <a:r>
              <a:rPr lang="en-US" altLang="en-US" sz="2400" dirty="0">
                <a:latin typeface="+mn-lt"/>
                <a:ea typeface="ＭＳ Ｐゴシック" panose="020B0600070205080204" pitchFamily="34" charset="-128"/>
              </a:rPr>
              <a:t>voice over D</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S</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L phone line goes to telephone net</a:t>
            </a:r>
          </a:p>
          <a:p>
            <a:pPr marL="255600" lvl="1" indent="-255600">
              <a:spcBef>
                <a:spcPts val="1500"/>
              </a:spcBef>
              <a:buClr>
                <a:schemeClr val="tx2"/>
              </a:buClr>
              <a:buFont typeface="Arial" panose="020B0604020202020204" pitchFamily="34" charset="0"/>
              <a:buChar char="•"/>
            </a:pPr>
            <a:r>
              <a:rPr lang="en-US" altLang="en-US" sz="2400" dirty="0">
                <a:latin typeface="+mn-lt"/>
                <a:ea typeface="ＭＳ Ｐゴシック" panose="020B0600070205080204" pitchFamily="34" charset="-128"/>
              </a:rPr>
              <a:t>&lt; 2.5 M</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b</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p</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s upstream transmission rate (typically &lt; 1 M</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b</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p</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s)</a:t>
            </a:r>
          </a:p>
          <a:p>
            <a:pPr marL="255600" lvl="1" indent="-255600">
              <a:spcBef>
                <a:spcPts val="1500"/>
              </a:spcBef>
              <a:buClr>
                <a:schemeClr val="tx2"/>
              </a:buClr>
              <a:buFont typeface="Arial" panose="020B0604020202020204" pitchFamily="34" charset="0"/>
              <a:buChar char="•"/>
            </a:pPr>
            <a:r>
              <a:rPr lang="en-US" altLang="en-US" sz="2400" dirty="0">
                <a:latin typeface="+mn-lt"/>
                <a:ea typeface="ＭＳ Ｐゴシック" panose="020B0600070205080204" pitchFamily="34" charset="-128"/>
              </a:rPr>
              <a:t>&lt; 24 M</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b</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p</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s downstream transmission rate (typically &lt; 10 M</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b</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p</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s)</a:t>
            </a:r>
            <a:endParaRPr lang="en-US" sz="2400" dirty="0">
              <a:latin typeface="+mn-lt"/>
            </a:endParaRPr>
          </a:p>
        </p:txBody>
      </p:sp>
    </p:spTree>
    <p:extLst>
      <p:ext uri="{BB962C8B-B14F-4D97-AF65-F5344CB8AC3E}">
        <p14:creationId xmlns:p14="http://schemas.microsoft.com/office/powerpoint/2010/main" val="1471207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Access Network: Cable Network </a:t>
            </a:r>
            <a:r>
              <a:rPr lang="en-US" sz="2000" b="0" dirty="0"/>
              <a:t>(1 of 3)</a:t>
            </a:r>
          </a:p>
        </p:txBody>
      </p:sp>
      <p:pic>
        <p:nvPicPr>
          <p:cNvPr id="4" name="Picture 3" descr="A cable access network has 2 main parts. In a house, a computer is connected to a cable modem, which is connected to a splitter. A T V is also connected to the splitter. A wire connects several houses with similar set ups to a cable headend. Inside the cable headend, a funnel receives data from all of the connected houses. The data transmitted in the cable is represented by a table of 9 channels, with words written horizontally from top to bottom in each channel. Channels 1 through 6, video. Channels 7 and 8, data. Channel 9, control. Channels 1 and 6 have wave models. Channel 1 has a longer wavelength than channel 6.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320" y="1707987"/>
            <a:ext cx="5057361" cy="3283685"/>
          </a:xfrm>
          <a:prstGeom prst="rect">
            <a:avLst/>
          </a:prstGeom>
        </p:spPr>
      </p:pic>
      <p:sp>
        <p:nvSpPr>
          <p:cNvPr id="3" name="Text Placeholder 2"/>
          <p:cNvSpPr>
            <a:spLocks noGrp="1"/>
          </p:cNvSpPr>
          <p:nvPr>
            <p:ph type="body" idx="1"/>
          </p:nvPr>
        </p:nvSpPr>
        <p:spPr>
          <a:xfrm>
            <a:off x="377687" y="5387010"/>
            <a:ext cx="8229600" cy="755374"/>
          </a:xfrm>
        </p:spPr>
        <p:txBody>
          <a:bodyPr/>
          <a:lstStyle/>
          <a:p>
            <a:pPr marL="0" indent="0">
              <a:spcBef>
                <a:spcPct val="0"/>
              </a:spcBef>
              <a:buClrTx/>
              <a:buSzTx/>
              <a:buFontTx/>
              <a:buNone/>
              <a:tabLst/>
            </a:pPr>
            <a:r>
              <a:rPr lang="en-US" altLang="en-US" sz="2200" b="1" dirty="0">
                <a:solidFill>
                  <a:schemeClr val="tx1"/>
                </a:solidFill>
                <a:latin typeface="+mn-lt"/>
              </a:rPr>
              <a:t>frequency division multiplexing:</a:t>
            </a:r>
            <a:r>
              <a:rPr lang="en-US" altLang="en-US" sz="2200" dirty="0">
                <a:latin typeface="+mn-lt"/>
              </a:rPr>
              <a:t> different channels transmitted in different frequency bands</a:t>
            </a:r>
            <a:endParaRPr lang="en-US" sz="2200" dirty="0">
              <a:latin typeface="+mn-lt"/>
            </a:endParaRPr>
          </a:p>
        </p:txBody>
      </p:sp>
    </p:spTree>
    <p:extLst>
      <p:ext uri="{BB962C8B-B14F-4D97-AF65-F5344CB8AC3E}">
        <p14:creationId xmlns:p14="http://schemas.microsoft.com/office/powerpoint/2010/main" val="232528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Network: Cable Network </a:t>
            </a:r>
            <a:r>
              <a:rPr lang="en-US" sz="2000" b="0" dirty="0"/>
              <a:t>(2 of 3)</a:t>
            </a:r>
            <a:endParaRPr lang="en-US" dirty="0"/>
          </a:p>
        </p:txBody>
      </p:sp>
      <p:pic>
        <p:nvPicPr>
          <p:cNvPr id="4" name="Picture 3" descr="In a cable access diagram, houses are interconnected by cables. Data and television are transmitted at different frequencies over a shared cable distribution network. At the cable headend, the C M T S or cable modem termination system funnels transmissions from the various connected houses to an I S P, which consists of interconnected rout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671" y="2542268"/>
            <a:ext cx="7600657" cy="2595573"/>
          </a:xfrm>
          <a:prstGeom prst="rect">
            <a:avLst/>
          </a:prstGeom>
        </p:spPr>
      </p:pic>
    </p:spTree>
    <p:extLst>
      <p:ext uri="{BB962C8B-B14F-4D97-AF65-F5344CB8AC3E}">
        <p14:creationId xmlns:p14="http://schemas.microsoft.com/office/powerpoint/2010/main" val="1751420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Access Network: Cable Network </a:t>
            </a:r>
            <a:r>
              <a:rPr lang="en-US" sz="2000" b="0" dirty="0"/>
              <a:t>(3 of 3)</a:t>
            </a:r>
            <a:endParaRPr lang="en-US" dirty="0"/>
          </a:p>
        </p:txBody>
      </p:sp>
      <p:sp>
        <p:nvSpPr>
          <p:cNvPr id="3" name="Text Placeholder 2"/>
          <p:cNvSpPr>
            <a:spLocks noGrp="1"/>
          </p:cNvSpPr>
          <p:nvPr>
            <p:ph type="body" idx="1"/>
          </p:nvPr>
        </p:nvSpPr>
        <p:spPr/>
        <p:txBody>
          <a:bodyPr/>
          <a:lstStyle/>
          <a:p>
            <a:pPr>
              <a:buClr>
                <a:schemeClr val="tx2"/>
              </a:buClr>
              <a:defRPr/>
            </a:pPr>
            <a:r>
              <a:rPr lang="en-US" sz="2400" b="1" dirty="0">
                <a:solidFill>
                  <a:schemeClr val="tx1"/>
                </a:solidFill>
                <a:latin typeface="+mn-lt"/>
                <a:ea typeface="ＭＳ Ｐゴシック" charset="0"/>
                <a:cs typeface="ＭＳ Ｐゴシック" charset="0"/>
              </a:rPr>
              <a:t>H</a:t>
            </a:r>
            <a:r>
              <a:rPr lang="en-US" sz="100" b="1" dirty="0">
                <a:solidFill>
                  <a:schemeClr val="tx1"/>
                </a:solidFill>
                <a:latin typeface="+mn-lt"/>
                <a:ea typeface="ＭＳ Ｐゴシック" charset="0"/>
                <a:cs typeface="ＭＳ Ｐゴシック" charset="0"/>
              </a:rPr>
              <a:t> </a:t>
            </a:r>
            <a:r>
              <a:rPr lang="en-US" sz="2400" b="1" dirty="0">
                <a:solidFill>
                  <a:schemeClr val="tx1"/>
                </a:solidFill>
                <a:latin typeface="+mn-lt"/>
                <a:ea typeface="ＭＳ Ｐゴシック" charset="0"/>
                <a:cs typeface="ＭＳ Ｐゴシック" charset="0"/>
              </a:rPr>
              <a:t>F</a:t>
            </a:r>
            <a:r>
              <a:rPr lang="en-US" sz="100" b="1" dirty="0">
                <a:solidFill>
                  <a:schemeClr val="tx1"/>
                </a:solidFill>
                <a:latin typeface="+mn-lt"/>
                <a:ea typeface="ＭＳ Ｐゴシック" charset="0"/>
                <a:cs typeface="ＭＳ Ｐゴシック" charset="0"/>
              </a:rPr>
              <a:t> </a:t>
            </a:r>
            <a:r>
              <a:rPr lang="en-US" sz="2400" b="1" dirty="0">
                <a:solidFill>
                  <a:schemeClr val="tx1"/>
                </a:solidFill>
                <a:latin typeface="+mn-lt"/>
                <a:ea typeface="ＭＳ Ｐゴシック" charset="0"/>
                <a:cs typeface="ＭＳ Ｐゴシック" charset="0"/>
              </a:rPr>
              <a:t>C: hybrid fiber coax</a:t>
            </a:r>
          </a:p>
          <a:p>
            <a:pPr lvl="1">
              <a:buClr>
                <a:schemeClr val="tx2"/>
              </a:buClr>
              <a:defRPr/>
            </a:pPr>
            <a:r>
              <a:rPr lang="en-US" sz="2400" dirty="0">
                <a:latin typeface="+mn-lt"/>
                <a:ea typeface="ＭＳ Ｐゴシック" charset="0"/>
                <a:cs typeface="ＭＳ Ｐゴシック" charset="0"/>
              </a:rPr>
              <a:t>asymmetric: up to 30M</a:t>
            </a:r>
            <a:r>
              <a:rPr lang="en-US" sz="100" dirty="0">
                <a:latin typeface="+mn-lt"/>
                <a:ea typeface="ＭＳ Ｐゴシック" charset="0"/>
                <a:cs typeface="ＭＳ Ｐゴシック" charset="0"/>
              </a:rPr>
              <a:t> </a:t>
            </a:r>
            <a:r>
              <a:rPr lang="en-US" sz="2400" dirty="0">
                <a:latin typeface="+mn-lt"/>
                <a:ea typeface="ＭＳ Ｐゴシック" charset="0"/>
                <a:cs typeface="ＭＳ Ｐゴシック" charset="0"/>
              </a:rPr>
              <a:t>b</a:t>
            </a:r>
            <a:r>
              <a:rPr lang="en-US" sz="100" dirty="0">
                <a:latin typeface="+mn-lt"/>
                <a:ea typeface="ＭＳ Ｐゴシック" charset="0"/>
                <a:cs typeface="ＭＳ Ｐゴシック" charset="0"/>
              </a:rPr>
              <a:t> </a:t>
            </a:r>
            <a:r>
              <a:rPr lang="en-US" sz="2400" dirty="0">
                <a:latin typeface="+mn-lt"/>
                <a:ea typeface="ＭＳ Ｐゴシック" charset="0"/>
                <a:cs typeface="ＭＳ Ｐゴシック" charset="0"/>
              </a:rPr>
              <a:t>p</a:t>
            </a:r>
            <a:r>
              <a:rPr lang="en-US" sz="100" dirty="0">
                <a:latin typeface="+mn-lt"/>
                <a:ea typeface="ＭＳ Ｐゴシック" charset="0"/>
                <a:cs typeface="ＭＳ Ｐゴシック" charset="0"/>
              </a:rPr>
              <a:t> </a:t>
            </a:r>
            <a:r>
              <a:rPr lang="en-US" sz="2400" dirty="0">
                <a:latin typeface="+mn-lt"/>
                <a:ea typeface="ＭＳ Ｐゴシック" charset="0"/>
                <a:cs typeface="ＭＳ Ｐゴシック" charset="0"/>
              </a:rPr>
              <a:t>s downstream transmission rate, 2 M</a:t>
            </a:r>
            <a:r>
              <a:rPr lang="en-US" sz="100" dirty="0">
                <a:latin typeface="+mn-lt"/>
                <a:ea typeface="ＭＳ Ｐゴシック" charset="0"/>
                <a:cs typeface="ＭＳ Ｐゴシック" charset="0"/>
              </a:rPr>
              <a:t> </a:t>
            </a:r>
            <a:r>
              <a:rPr lang="en-US" sz="2400" dirty="0">
                <a:latin typeface="+mn-lt"/>
                <a:ea typeface="ＭＳ Ｐゴシック" charset="0"/>
                <a:cs typeface="ＭＳ Ｐゴシック" charset="0"/>
              </a:rPr>
              <a:t>b</a:t>
            </a:r>
            <a:r>
              <a:rPr lang="en-US" sz="100" dirty="0">
                <a:latin typeface="+mn-lt"/>
                <a:ea typeface="ＭＳ Ｐゴシック" charset="0"/>
                <a:cs typeface="ＭＳ Ｐゴシック" charset="0"/>
              </a:rPr>
              <a:t> </a:t>
            </a:r>
            <a:r>
              <a:rPr lang="en-US" sz="2400" dirty="0">
                <a:latin typeface="+mn-lt"/>
                <a:ea typeface="ＭＳ Ｐゴシック" charset="0"/>
                <a:cs typeface="ＭＳ Ｐゴシック" charset="0"/>
              </a:rPr>
              <a:t>p</a:t>
            </a:r>
            <a:r>
              <a:rPr lang="en-US" sz="100" dirty="0">
                <a:latin typeface="+mn-lt"/>
                <a:ea typeface="ＭＳ Ｐゴシック" charset="0"/>
                <a:cs typeface="ＭＳ Ｐゴシック" charset="0"/>
              </a:rPr>
              <a:t> </a:t>
            </a:r>
            <a:r>
              <a:rPr lang="en-US" sz="2400" dirty="0">
                <a:latin typeface="+mn-lt"/>
                <a:ea typeface="ＭＳ Ｐゴシック" charset="0"/>
                <a:cs typeface="ＭＳ Ｐゴシック" charset="0"/>
              </a:rPr>
              <a:t>s upstream transmission rate</a:t>
            </a:r>
          </a:p>
          <a:p>
            <a:pPr>
              <a:buClr>
                <a:schemeClr val="tx2"/>
              </a:buClr>
              <a:defRPr/>
            </a:pPr>
            <a:r>
              <a:rPr lang="en-US" sz="2400" b="1" dirty="0">
                <a:solidFill>
                  <a:schemeClr val="tx1"/>
                </a:solidFill>
                <a:latin typeface="+mn-lt"/>
                <a:ea typeface="ＭＳ Ｐゴシック" charset="0"/>
                <a:cs typeface="ＭＳ Ｐゴシック" charset="0"/>
              </a:rPr>
              <a:t>network</a:t>
            </a:r>
            <a:r>
              <a:rPr lang="en-US" sz="2400" dirty="0">
                <a:solidFill>
                  <a:srgbClr val="000099"/>
                </a:solidFill>
                <a:latin typeface="+mn-lt"/>
                <a:ea typeface="ＭＳ Ｐゴシック" charset="0"/>
                <a:cs typeface="ＭＳ Ｐゴシック" charset="0"/>
              </a:rPr>
              <a:t> </a:t>
            </a:r>
            <a:r>
              <a:rPr lang="en-US" sz="2400" dirty="0">
                <a:latin typeface="+mn-lt"/>
                <a:ea typeface="ＭＳ Ｐゴシック" charset="0"/>
                <a:cs typeface="ＭＳ Ｐゴシック" charset="0"/>
              </a:rPr>
              <a:t>of cable, fiber attaches homes to I</a:t>
            </a:r>
            <a:r>
              <a:rPr lang="en-US" sz="100" dirty="0">
                <a:latin typeface="+mn-lt"/>
                <a:ea typeface="ＭＳ Ｐゴシック" charset="0"/>
                <a:cs typeface="ＭＳ Ｐゴシック" charset="0"/>
              </a:rPr>
              <a:t> </a:t>
            </a:r>
            <a:r>
              <a:rPr lang="en-US" sz="2400" dirty="0">
                <a:latin typeface="+mn-lt"/>
                <a:ea typeface="ＭＳ Ｐゴシック" charset="0"/>
                <a:cs typeface="ＭＳ Ｐゴシック" charset="0"/>
              </a:rPr>
              <a:t>S</a:t>
            </a:r>
            <a:r>
              <a:rPr lang="en-US" sz="100" dirty="0">
                <a:latin typeface="+mn-lt"/>
                <a:ea typeface="ＭＳ Ｐゴシック" charset="0"/>
                <a:cs typeface="ＭＳ Ｐゴシック" charset="0"/>
              </a:rPr>
              <a:t> </a:t>
            </a:r>
            <a:r>
              <a:rPr lang="en-US" sz="2400" dirty="0">
                <a:latin typeface="+mn-lt"/>
                <a:ea typeface="ＭＳ Ｐゴシック" charset="0"/>
                <a:cs typeface="ＭＳ Ｐゴシック" charset="0"/>
              </a:rPr>
              <a:t>P router</a:t>
            </a:r>
          </a:p>
          <a:p>
            <a:pPr lvl="1">
              <a:buClr>
                <a:schemeClr val="tx2"/>
              </a:buClr>
              <a:defRPr/>
            </a:pPr>
            <a:r>
              <a:rPr lang="en-US" sz="2400" dirty="0">
                <a:latin typeface="+mn-lt"/>
                <a:ea typeface="ＭＳ Ｐゴシック" charset="0"/>
                <a:cs typeface="ＭＳ Ｐゴシック" charset="0"/>
              </a:rPr>
              <a:t>homes </a:t>
            </a:r>
            <a:r>
              <a:rPr lang="en-US" sz="2400" b="1" dirty="0">
                <a:solidFill>
                  <a:schemeClr val="tx1"/>
                </a:solidFill>
                <a:latin typeface="+mn-lt"/>
                <a:ea typeface="ＭＳ Ｐゴシック" charset="0"/>
                <a:cs typeface="ＭＳ Ｐゴシック" charset="0"/>
              </a:rPr>
              <a:t>share access network</a:t>
            </a:r>
            <a:r>
              <a:rPr lang="en-US" sz="2400" dirty="0">
                <a:solidFill>
                  <a:srgbClr val="FF0000"/>
                </a:solidFill>
                <a:latin typeface="+mn-lt"/>
                <a:ea typeface="ＭＳ Ｐゴシック" charset="0"/>
                <a:cs typeface="ＭＳ Ｐゴシック" charset="0"/>
              </a:rPr>
              <a:t> </a:t>
            </a:r>
            <a:r>
              <a:rPr lang="en-US" sz="2400" dirty="0">
                <a:latin typeface="+mn-lt"/>
                <a:ea typeface="ＭＳ Ｐゴシック" charset="0"/>
                <a:cs typeface="ＭＳ Ｐゴシック" charset="0"/>
              </a:rPr>
              <a:t>to cable headend</a:t>
            </a:r>
          </a:p>
          <a:p>
            <a:pPr lvl="1">
              <a:buClr>
                <a:schemeClr val="tx2"/>
              </a:buClr>
              <a:defRPr/>
            </a:pPr>
            <a:r>
              <a:rPr lang="en-US" sz="2400" dirty="0">
                <a:latin typeface="+mn-lt"/>
                <a:ea typeface="ＭＳ Ｐゴシック" charset="0"/>
                <a:cs typeface="ＭＳ Ｐゴシック" charset="0"/>
              </a:rPr>
              <a:t>unlike D</a:t>
            </a:r>
            <a:r>
              <a:rPr lang="en-US" sz="100" dirty="0">
                <a:latin typeface="+mn-lt"/>
                <a:ea typeface="ＭＳ Ｐゴシック" charset="0"/>
                <a:cs typeface="ＭＳ Ｐゴシック" charset="0"/>
              </a:rPr>
              <a:t> </a:t>
            </a:r>
            <a:r>
              <a:rPr lang="en-US" sz="2400" dirty="0">
                <a:latin typeface="+mn-lt"/>
                <a:ea typeface="ＭＳ Ｐゴシック" charset="0"/>
                <a:cs typeface="ＭＳ Ｐゴシック" charset="0"/>
              </a:rPr>
              <a:t>S</a:t>
            </a:r>
            <a:r>
              <a:rPr lang="en-US" sz="100" dirty="0">
                <a:latin typeface="+mn-lt"/>
                <a:ea typeface="ＭＳ Ｐゴシック" charset="0"/>
                <a:cs typeface="ＭＳ Ｐゴシック" charset="0"/>
              </a:rPr>
              <a:t> </a:t>
            </a:r>
            <a:r>
              <a:rPr lang="en-US" sz="2400" dirty="0">
                <a:latin typeface="+mn-lt"/>
                <a:ea typeface="ＭＳ Ｐゴシック" charset="0"/>
                <a:cs typeface="ＭＳ Ｐゴシック" charset="0"/>
              </a:rPr>
              <a:t>L, which has dedicated access to central office</a:t>
            </a:r>
          </a:p>
        </p:txBody>
      </p:sp>
    </p:spTree>
    <p:extLst>
      <p:ext uri="{BB962C8B-B14F-4D97-AF65-F5344CB8AC3E}">
        <p14:creationId xmlns:p14="http://schemas.microsoft.com/office/powerpoint/2010/main" val="1966296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charset="-128"/>
              </a:rPr>
              <a:t>Introduction </a:t>
            </a:r>
            <a:r>
              <a:rPr lang="en-US" altLang="en-US" sz="2000" b="0" dirty="0">
                <a:ea typeface="ＭＳ Ｐゴシック" charset="-128"/>
              </a:rPr>
              <a:t>(1 of 2)</a:t>
            </a:r>
            <a:endParaRPr lang="en-US" sz="2000" b="0" dirty="0"/>
          </a:p>
        </p:txBody>
      </p:sp>
      <p:sp>
        <p:nvSpPr>
          <p:cNvPr id="4" name="Text Placeholder 3"/>
          <p:cNvSpPr>
            <a:spLocks noGrp="1"/>
          </p:cNvSpPr>
          <p:nvPr>
            <p:ph type="body" idx="1"/>
          </p:nvPr>
        </p:nvSpPr>
        <p:spPr/>
        <p:txBody>
          <a:bodyPr/>
          <a:lstStyle/>
          <a:p>
            <a:pPr marL="0" indent="0">
              <a:buNone/>
            </a:pPr>
            <a:r>
              <a:rPr lang="en-US" altLang="en-US" sz="2400" b="1" dirty="0">
                <a:solidFill>
                  <a:schemeClr val="tx1"/>
                </a:solidFill>
                <a:latin typeface="+mn-lt"/>
                <a:ea typeface="ＭＳ Ｐゴシック" charset="-128"/>
              </a:rPr>
              <a:t>Our Goal:</a:t>
            </a:r>
          </a:p>
          <a:p>
            <a:r>
              <a:rPr lang="en-US" altLang="en-US" sz="2400" dirty="0">
                <a:latin typeface="+mn-lt"/>
                <a:ea typeface="ＭＳ Ｐゴシック" charset="-128"/>
              </a:rPr>
              <a:t>get </a:t>
            </a:r>
            <a:r>
              <a:rPr lang="en-US" altLang="ja-JP" sz="2400" dirty="0">
                <a:latin typeface="+mn-lt"/>
                <a:ea typeface="ＭＳ Ｐゴシック" charset="-128"/>
              </a:rPr>
              <a:t>“feel” and terminology</a:t>
            </a:r>
          </a:p>
          <a:p>
            <a:r>
              <a:rPr lang="en-US" altLang="en-US" sz="2400" dirty="0">
                <a:latin typeface="+mn-lt"/>
                <a:ea typeface="ＭＳ Ｐゴシック" charset="-128"/>
              </a:rPr>
              <a:t>more depth, detail </a:t>
            </a:r>
            <a:r>
              <a:rPr lang="en-US" altLang="en-US" sz="2400" b="1" dirty="0">
                <a:latin typeface="+mn-lt"/>
                <a:ea typeface="ＭＳ Ｐゴシック" charset="-128"/>
              </a:rPr>
              <a:t>later </a:t>
            </a:r>
            <a:r>
              <a:rPr lang="en-US" altLang="en-US" sz="2400" dirty="0">
                <a:latin typeface="+mn-lt"/>
                <a:ea typeface="ＭＳ Ｐゴシック" charset="-128"/>
              </a:rPr>
              <a:t>in course</a:t>
            </a:r>
          </a:p>
          <a:p>
            <a:r>
              <a:rPr lang="en-US" altLang="en-US" sz="2400" dirty="0">
                <a:latin typeface="+mn-lt"/>
                <a:ea typeface="ＭＳ Ｐゴシック" charset="-128"/>
              </a:rPr>
              <a:t>approach:</a:t>
            </a:r>
          </a:p>
          <a:p>
            <a:pPr lvl="1">
              <a:buSzPct val="85000"/>
            </a:pPr>
            <a:r>
              <a:rPr lang="en-US" altLang="en-US" sz="2400" dirty="0">
                <a:latin typeface="+mn-lt"/>
                <a:ea typeface="Arial" panose="020B0604020202020204" pitchFamily="34" charset="0"/>
              </a:rPr>
              <a:t>use Internet as example</a:t>
            </a:r>
            <a:endParaRPr lang="en-US" sz="2400" dirty="0">
              <a:latin typeface="+mn-lt"/>
            </a:endParaRPr>
          </a:p>
        </p:txBody>
      </p:sp>
    </p:spTree>
    <p:extLst>
      <p:ext uri="{BB962C8B-B14F-4D97-AF65-F5344CB8AC3E}">
        <p14:creationId xmlns:p14="http://schemas.microsoft.com/office/powerpoint/2010/main" val="3854965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Network: Home Network</a:t>
            </a:r>
          </a:p>
        </p:txBody>
      </p:sp>
      <p:pic>
        <p:nvPicPr>
          <p:cNvPr id="5" name="Picture 4" descr="A diagram of home network has various connected devices. A cable or D S L modem has 2 wires. 1 wire extends outside the house, to and from headend or central office. The other wire connection is to a router, or firewall, N A T. The router has 3 wires. 1 wire connects to a wifi router, or wireless access point, 54 M b p s. The wifi router and the router are often combined in a single box. The router is wired to 2 P C’s, wired Ethernet, 1 G b p s. 3 wireless devices, a smartphone, a laptop, and a fridge, emit signa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612" y="1909101"/>
            <a:ext cx="6880776" cy="4000452"/>
          </a:xfrm>
          <a:prstGeom prst="rect">
            <a:avLst/>
          </a:prstGeom>
        </p:spPr>
      </p:pic>
    </p:spTree>
    <p:extLst>
      <p:ext uri="{BB962C8B-B14F-4D97-AF65-F5344CB8AC3E}">
        <p14:creationId xmlns:p14="http://schemas.microsoft.com/office/powerpoint/2010/main" val="1719264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Access Networks (Ethernet)</a:t>
            </a:r>
          </a:p>
        </p:txBody>
      </p:sp>
      <p:pic>
        <p:nvPicPr>
          <p:cNvPr id="4" name="Picture 3" descr="A diagram of Ethernet networks has 2 connected main parts. Part 1. An institutional router, has 3 wires. 1 wire is an institutional link to I S P, or internet. The other wires connect to Ethernet switches. One Ethernet switch connects to institutional mail, web servers, while the other Ethernet switch connects to P C’s and a wireless router, which emits signals to lapto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873" y="1474574"/>
            <a:ext cx="7346255" cy="2991176"/>
          </a:xfrm>
          <a:prstGeom prst="rect">
            <a:avLst/>
          </a:prstGeom>
        </p:spPr>
      </p:pic>
      <p:sp>
        <p:nvSpPr>
          <p:cNvPr id="3" name="Text Placeholder 2"/>
          <p:cNvSpPr>
            <a:spLocks noGrp="1"/>
          </p:cNvSpPr>
          <p:nvPr>
            <p:ph type="body" idx="1"/>
          </p:nvPr>
        </p:nvSpPr>
        <p:spPr>
          <a:xfrm>
            <a:off x="457199" y="4627674"/>
            <a:ext cx="8358809" cy="1574343"/>
          </a:xfrm>
        </p:spPr>
        <p:txBody>
          <a:bodyPr/>
          <a:lstStyle/>
          <a:p>
            <a:pPr>
              <a:defRPr/>
            </a:pPr>
            <a:r>
              <a:rPr lang="en-US" sz="2200" dirty="0">
                <a:latin typeface="+mn-lt"/>
              </a:rPr>
              <a:t>typically used in companies, universities, etc.</a:t>
            </a:r>
          </a:p>
          <a:p>
            <a:pPr>
              <a:defRPr/>
            </a:pPr>
            <a:r>
              <a:rPr lang="en-US" sz="2200" dirty="0">
                <a:latin typeface="+mn-lt"/>
              </a:rPr>
              <a:t>10 M</a:t>
            </a:r>
            <a:r>
              <a:rPr lang="en-US" sz="100" dirty="0">
                <a:latin typeface="+mn-lt"/>
              </a:rPr>
              <a:t> </a:t>
            </a:r>
            <a:r>
              <a:rPr lang="en-US" sz="2200" dirty="0">
                <a:latin typeface="+mn-lt"/>
              </a:rPr>
              <a:t>b</a:t>
            </a:r>
            <a:r>
              <a:rPr lang="en-US" sz="100" dirty="0">
                <a:latin typeface="+mn-lt"/>
              </a:rPr>
              <a:t> </a:t>
            </a:r>
            <a:r>
              <a:rPr lang="en-US" sz="2200" dirty="0">
                <a:latin typeface="+mn-lt"/>
              </a:rPr>
              <a:t>p</a:t>
            </a:r>
            <a:r>
              <a:rPr lang="en-US" sz="100" dirty="0">
                <a:latin typeface="+mn-lt"/>
              </a:rPr>
              <a:t> </a:t>
            </a:r>
            <a:r>
              <a:rPr lang="en-US" sz="2200" dirty="0">
                <a:latin typeface="+mn-lt"/>
              </a:rPr>
              <a:t>s, 100M</a:t>
            </a:r>
            <a:r>
              <a:rPr lang="en-US" sz="100" dirty="0">
                <a:latin typeface="+mn-lt"/>
              </a:rPr>
              <a:t> </a:t>
            </a:r>
            <a:r>
              <a:rPr lang="en-US" sz="2200" dirty="0">
                <a:latin typeface="+mn-lt"/>
              </a:rPr>
              <a:t>b</a:t>
            </a:r>
            <a:r>
              <a:rPr lang="en-US" sz="100" dirty="0">
                <a:latin typeface="+mn-lt"/>
              </a:rPr>
              <a:t> </a:t>
            </a:r>
            <a:r>
              <a:rPr lang="en-US" sz="2200" dirty="0">
                <a:latin typeface="+mn-lt"/>
              </a:rPr>
              <a:t>p</a:t>
            </a:r>
            <a:r>
              <a:rPr lang="en-US" sz="100" dirty="0">
                <a:latin typeface="+mn-lt"/>
              </a:rPr>
              <a:t> </a:t>
            </a:r>
            <a:r>
              <a:rPr lang="en-US" sz="2200" dirty="0">
                <a:latin typeface="+mn-lt"/>
              </a:rPr>
              <a:t>s, 1G</a:t>
            </a:r>
            <a:r>
              <a:rPr lang="en-US" sz="100" dirty="0">
                <a:latin typeface="+mn-lt"/>
              </a:rPr>
              <a:t> </a:t>
            </a:r>
            <a:r>
              <a:rPr lang="en-US" sz="2200" dirty="0">
                <a:latin typeface="+mn-lt"/>
              </a:rPr>
              <a:t>b</a:t>
            </a:r>
            <a:r>
              <a:rPr lang="en-US" sz="100" dirty="0">
                <a:latin typeface="+mn-lt"/>
              </a:rPr>
              <a:t> </a:t>
            </a:r>
            <a:r>
              <a:rPr lang="en-US" sz="2200" dirty="0">
                <a:latin typeface="+mn-lt"/>
              </a:rPr>
              <a:t>p</a:t>
            </a:r>
            <a:r>
              <a:rPr lang="en-US" sz="100" dirty="0">
                <a:latin typeface="+mn-lt"/>
              </a:rPr>
              <a:t> </a:t>
            </a:r>
            <a:r>
              <a:rPr lang="en-US" sz="2200" dirty="0">
                <a:latin typeface="+mn-lt"/>
              </a:rPr>
              <a:t>s, 10G</a:t>
            </a:r>
            <a:r>
              <a:rPr lang="en-US" sz="100" dirty="0">
                <a:latin typeface="+mn-lt"/>
              </a:rPr>
              <a:t> </a:t>
            </a:r>
            <a:r>
              <a:rPr lang="en-US" sz="2200" dirty="0">
                <a:latin typeface="+mn-lt"/>
              </a:rPr>
              <a:t>b</a:t>
            </a:r>
            <a:r>
              <a:rPr lang="en-US" sz="100" dirty="0">
                <a:latin typeface="+mn-lt"/>
              </a:rPr>
              <a:t> </a:t>
            </a:r>
            <a:r>
              <a:rPr lang="en-US" sz="2200" dirty="0">
                <a:latin typeface="+mn-lt"/>
              </a:rPr>
              <a:t>p</a:t>
            </a:r>
            <a:r>
              <a:rPr lang="en-US" sz="100" dirty="0">
                <a:latin typeface="+mn-lt"/>
              </a:rPr>
              <a:t> </a:t>
            </a:r>
            <a:r>
              <a:rPr lang="en-US" sz="2200" dirty="0">
                <a:latin typeface="+mn-lt"/>
              </a:rPr>
              <a:t>s transmission rates</a:t>
            </a:r>
          </a:p>
          <a:p>
            <a:pPr>
              <a:defRPr/>
            </a:pPr>
            <a:r>
              <a:rPr lang="en-US" sz="2200" dirty="0">
                <a:latin typeface="+mn-lt"/>
              </a:rPr>
              <a:t>today, end systems typically connect into Ethernet switch</a:t>
            </a:r>
          </a:p>
        </p:txBody>
      </p:sp>
    </p:spTree>
    <p:extLst>
      <p:ext uri="{BB962C8B-B14F-4D97-AF65-F5344CB8AC3E}">
        <p14:creationId xmlns:p14="http://schemas.microsoft.com/office/powerpoint/2010/main" val="2850374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panose="020B0600070205080204" pitchFamily="34" charset="-128"/>
              </a:rPr>
              <a:t>Wireless Access Networks </a:t>
            </a:r>
            <a:r>
              <a:rPr lang="en-US" altLang="en-US" sz="2000" b="0" dirty="0">
                <a:ea typeface="ＭＳ Ｐゴシック" panose="020B0600070205080204" pitchFamily="34" charset="-128"/>
              </a:rPr>
              <a:t>(1 of 2)</a:t>
            </a:r>
            <a:endParaRPr lang="en-US" sz="2000" b="0" dirty="0"/>
          </a:p>
        </p:txBody>
      </p:sp>
      <p:sp>
        <p:nvSpPr>
          <p:cNvPr id="4" name="Content Placeholder 3"/>
          <p:cNvSpPr>
            <a:spLocks noGrp="1"/>
          </p:cNvSpPr>
          <p:nvPr>
            <p:ph type="body" idx="1"/>
          </p:nvPr>
        </p:nvSpPr>
        <p:spPr>
          <a:xfrm>
            <a:off x="457200" y="1600201"/>
            <a:ext cx="8229600" cy="921774"/>
          </a:xfrm>
        </p:spPr>
        <p:txBody>
          <a:bodyPr/>
          <a:lstStyle/>
          <a:p>
            <a:pPr marL="255600" indent="-255600" eaLnBrk="1" hangingPunct="1"/>
            <a:r>
              <a:rPr lang="en-US" altLang="en-US" sz="2000" dirty="0">
                <a:latin typeface="+mn-lt"/>
                <a:ea typeface="ＭＳ Ｐゴシック" panose="020B0600070205080204" pitchFamily="34" charset="-128"/>
              </a:rPr>
              <a:t>shared</a:t>
            </a:r>
            <a:r>
              <a:rPr lang="en-US" altLang="en-US" sz="2000" b="1" dirty="0">
                <a:latin typeface="+mn-lt"/>
                <a:ea typeface="ＭＳ Ｐゴシック" panose="020B0600070205080204" pitchFamily="34" charset="-128"/>
              </a:rPr>
              <a:t> wireless</a:t>
            </a:r>
            <a:r>
              <a:rPr lang="en-US" altLang="en-US" sz="2000" dirty="0">
                <a:latin typeface="+mn-lt"/>
                <a:ea typeface="ＭＳ Ｐゴシック" panose="020B0600070205080204" pitchFamily="34" charset="-128"/>
              </a:rPr>
              <a:t> access network connects end system to router</a:t>
            </a:r>
          </a:p>
          <a:p>
            <a:pPr marL="741600" lvl="1" indent="-284400" eaLnBrk="1" hangingPunct="1"/>
            <a:r>
              <a:rPr lang="en-US" altLang="en-US" sz="2000" dirty="0">
                <a:latin typeface="+mn-lt"/>
                <a:ea typeface="Arial" panose="020B0604020202020204" pitchFamily="34" charset="0"/>
              </a:rPr>
              <a:t>via base station aka </a:t>
            </a:r>
            <a:r>
              <a:rPr lang="en-US" altLang="ja-JP" sz="2000" dirty="0">
                <a:latin typeface="+mn-lt"/>
                <a:ea typeface="ＭＳ Ｐゴシック" panose="020B0600070205080204" pitchFamily="34" charset="-128"/>
              </a:rPr>
              <a:t>“access point”</a:t>
            </a:r>
          </a:p>
        </p:txBody>
      </p:sp>
      <p:sp>
        <p:nvSpPr>
          <p:cNvPr id="3" name="Text Placeholder 2"/>
          <p:cNvSpPr>
            <a:spLocks noGrp="1"/>
          </p:cNvSpPr>
          <p:nvPr>
            <p:ph type="body" idx="2"/>
          </p:nvPr>
        </p:nvSpPr>
        <p:spPr>
          <a:xfrm>
            <a:off x="457200" y="2462984"/>
            <a:ext cx="8229600" cy="1460090"/>
          </a:xfrm>
        </p:spPr>
        <p:txBody>
          <a:bodyPr/>
          <a:lstStyle/>
          <a:p>
            <a:pPr eaLnBrk="1" hangingPunct="1">
              <a:buClr>
                <a:srgbClr val="000099"/>
              </a:buClr>
              <a:buSzPct val="65000"/>
              <a:buFont typeface="Wingdings" panose="05000000000000000000" pitchFamily="2" charset="2"/>
              <a:buNone/>
            </a:pPr>
            <a:r>
              <a:rPr lang="en-US" altLang="en-US" sz="2000" b="1" dirty="0">
                <a:solidFill>
                  <a:schemeClr val="tx1"/>
                </a:solidFill>
                <a:latin typeface="+mn-lt"/>
              </a:rPr>
              <a:t>wireless L A Ns:</a:t>
            </a:r>
          </a:p>
          <a:p>
            <a:pPr>
              <a:buClr>
                <a:schemeClr val="tx2"/>
              </a:buClr>
              <a:tabLst>
                <a:tab pos="538163" algn="l"/>
              </a:tabLst>
            </a:pPr>
            <a:r>
              <a:rPr lang="en-US" altLang="en-US" sz="2000" dirty="0">
                <a:latin typeface="+mn-lt"/>
                <a:ea typeface="ＭＳ Ｐゴシック" panose="020B0600070205080204" pitchFamily="34" charset="-128"/>
              </a:rPr>
              <a:t>within building (100 ft.)</a:t>
            </a:r>
          </a:p>
          <a:p>
            <a:pPr>
              <a:buClr>
                <a:schemeClr val="tx2"/>
              </a:buClr>
              <a:tabLst>
                <a:tab pos="538163" algn="l"/>
              </a:tabLst>
            </a:pPr>
            <a:r>
              <a:rPr lang="en-US" altLang="en-US" sz="2000" dirty="0">
                <a:latin typeface="+mn-lt"/>
                <a:ea typeface="ＭＳ Ｐゴシック" panose="020B0600070205080204" pitchFamily="34" charset="-128"/>
              </a:rPr>
              <a:t>802.11b/g/n (WiFi): 11, 54, 450 M</a:t>
            </a:r>
            <a:r>
              <a:rPr lang="en-US" altLang="en-US" sz="100" dirty="0">
                <a:latin typeface="+mn-lt"/>
                <a:ea typeface="ＭＳ Ｐゴシック" panose="020B0600070205080204" pitchFamily="34" charset="-128"/>
              </a:rPr>
              <a:t> </a:t>
            </a:r>
            <a:r>
              <a:rPr lang="en-US" altLang="en-US" sz="2000" dirty="0">
                <a:latin typeface="+mn-lt"/>
                <a:ea typeface="ＭＳ Ｐゴシック" panose="020B0600070205080204" pitchFamily="34" charset="-128"/>
              </a:rPr>
              <a:t>b</a:t>
            </a:r>
            <a:r>
              <a:rPr lang="en-US" altLang="en-US" sz="100" dirty="0">
                <a:latin typeface="+mn-lt"/>
                <a:ea typeface="ＭＳ Ｐゴシック" panose="020B0600070205080204" pitchFamily="34" charset="-128"/>
              </a:rPr>
              <a:t> </a:t>
            </a:r>
            <a:r>
              <a:rPr lang="en-US" altLang="en-US" sz="2000" dirty="0">
                <a:latin typeface="+mn-lt"/>
                <a:ea typeface="ＭＳ Ｐゴシック" panose="020B0600070205080204" pitchFamily="34" charset="-128"/>
              </a:rPr>
              <a:t>p</a:t>
            </a:r>
            <a:r>
              <a:rPr lang="en-US" altLang="en-US" sz="100" dirty="0">
                <a:latin typeface="+mn-lt"/>
                <a:ea typeface="ＭＳ Ｐゴシック" panose="020B0600070205080204" pitchFamily="34" charset="-128"/>
              </a:rPr>
              <a:t> </a:t>
            </a:r>
            <a:r>
              <a:rPr lang="en-US" altLang="en-US" sz="2000" dirty="0">
                <a:latin typeface="+mn-lt"/>
                <a:ea typeface="ＭＳ Ｐゴシック" panose="020B0600070205080204" pitchFamily="34" charset="-128"/>
              </a:rPr>
              <a:t>s transmission rate</a:t>
            </a:r>
            <a:endParaRPr lang="en-US" sz="2000" dirty="0">
              <a:latin typeface="+mn-lt"/>
            </a:endParaRPr>
          </a:p>
        </p:txBody>
      </p:sp>
      <p:pic>
        <p:nvPicPr>
          <p:cNvPr id="5" name="Picture 4" descr="A house has a router that has 2 connections. 1 connection extends outside of the house and connects to the internet. The other connection is to a wifi router inside the house. In the house there is a wireless laptop and a frid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3216" y="4139995"/>
            <a:ext cx="2717569" cy="2101438"/>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DD0853FF-30EF-4140-914A-8997B225757B}"/>
                  </a:ext>
                </a:extLst>
              </p14:cNvPr>
              <p14:cNvContentPartPr/>
              <p14:nvPr/>
            </p14:nvContentPartPr>
            <p14:xfrm>
              <a:off x="806760" y="3669480"/>
              <a:ext cx="1977120" cy="84960"/>
            </p14:xfrm>
          </p:contentPart>
        </mc:Choice>
        <mc:Fallback>
          <p:pic>
            <p:nvPicPr>
              <p:cNvPr id="6" name="Ink 5">
                <a:extLst>
                  <a:ext uri="{FF2B5EF4-FFF2-40B4-BE49-F238E27FC236}">
                    <a16:creationId xmlns:a16="http://schemas.microsoft.com/office/drawing/2014/main" id="{DD0853FF-30EF-4140-914A-8997B225757B}"/>
                  </a:ext>
                </a:extLst>
              </p:cNvPr>
              <p:cNvPicPr/>
              <p:nvPr/>
            </p:nvPicPr>
            <p:blipFill>
              <a:blip r:embed="rId4"/>
              <a:stretch>
                <a:fillRect/>
              </a:stretch>
            </p:blipFill>
            <p:spPr>
              <a:xfrm>
                <a:off x="790920" y="3606120"/>
                <a:ext cx="200844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50664E19-D180-3548-B786-914285FC80C6}"/>
                  </a:ext>
                </a:extLst>
              </p14:cNvPr>
              <p14:cNvContentPartPr/>
              <p14:nvPr/>
            </p14:nvContentPartPr>
            <p14:xfrm>
              <a:off x="856800" y="3685320"/>
              <a:ext cx="2061720" cy="92160"/>
            </p14:xfrm>
          </p:contentPart>
        </mc:Choice>
        <mc:Fallback>
          <p:pic>
            <p:nvPicPr>
              <p:cNvPr id="7" name="Ink 6">
                <a:extLst>
                  <a:ext uri="{FF2B5EF4-FFF2-40B4-BE49-F238E27FC236}">
                    <a16:creationId xmlns:a16="http://schemas.microsoft.com/office/drawing/2014/main" id="{50664E19-D180-3548-B786-914285FC80C6}"/>
                  </a:ext>
                </a:extLst>
              </p:cNvPr>
              <p:cNvPicPr/>
              <p:nvPr/>
            </p:nvPicPr>
            <p:blipFill>
              <a:blip r:embed="rId6"/>
              <a:stretch>
                <a:fillRect/>
              </a:stretch>
            </p:blipFill>
            <p:spPr>
              <a:xfrm>
                <a:off x="840960" y="3621960"/>
                <a:ext cx="209304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1F8E8D18-3AB1-4B43-B8C7-5F1C0152FB21}"/>
                  </a:ext>
                </a:extLst>
              </p14:cNvPr>
              <p14:cNvContentPartPr/>
              <p14:nvPr/>
            </p14:nvContentPartPr>
            <p14:xfrm>
              <a:off x="835920" y="3680280"/>
              <a:ext cx="2084040" cy="69840"/>
            </p14:xfrm>
          </p:contentPart>
        </mc:Choice>
        <mc:Fallback>
          <p:pic>
            <p:nvPicPr>
              <p:cNvPr id="8" name="Ink 7">
                <a:extLst>
                  <a:ext uri="{FF2B5EF4-FFF2-40B4-BE49-F238E27FC236}">
                    <a16:creationId xmlns:a16="http://schemas.microsoft.com/office/drawing/2014/main" id="{1F8E8D18-3AB1-4B43-B8C7-5F1C0152FB21}"/>
                  </a:ext>
                </a:extLst>
              </p:cNvPr>
              <p:cNvPicPr/>
              <p:nvPr/>
            </p:nvPicPr>
            <p:blipFill>
              <a:blip r:embed="rId8"/>
              <a:stretch>
                <a:fillRect/>
              </a:stretch>
            </p:blipFill>
            <p:spPr>
              <a:xfrm>
                <a:off x="820080" y="3616920"/>
                <a:ext cx="2115360" cy="196560"/>
              </a:xfrm>
              <a:prstGeom prst="rect">
                <a:avLst/>
              </a:prstGeom>
            </p:spPr>
          </p:pic>
        </mc:Fallback>
      </mc:AlternateContent>
    </p:spTree>
    <p:extLst>
      <p:ext uri="{BB962C8B-B14F-4D97-AF65-F5344CB8AC3E}">
        <p14:creationId xmlns:p14="http://schemas.microsoft.com/office/powerpoint/2010/main" val="2177063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panose="020B0600070205080204" pitchFamily="34" charset="-128"/>
              </a:rPr>
              <a:t>Wireless Access Networks </a:t>
            </a:r>
            <a:r>
              <a:rPr lang="en-US" altLang="en-US" sz="2000" b="0" dirty="0">
                <a:ea typeface="ＭＳ Ｐゴシック" panose="020B0600070205080204" pitchFamily="34" charset="-128"/>
              </a:rPr>
              <a:t>(2 of 2)</a:t>
            </a:r>
            <a:endParaRPr lang="en-US" sz="2000" b="0" dirty="0"/>
          </a:p>
        </p:txBody>
      </p:sp>
      <p:sp>
        <p:nvSpPr>
          <p:cNvPr id="6" name="Content Placeholder 5"/>
          <p:cNvSpPr>
            <a:spLocks noGrp="1"/>
          </p:cNvSpPr>
          <p:nvPr>
            <p:ph type="body" idx="1"/>
          </p:nvPr>
        </p:nvSpPr>
        <p:spPr>
          <a:xfrm>
            <a:off x="457200" y="1600201"/>
            <a:ext cx="8229600" cy="2181002"/>
          </a:xfrm>
        </p:spPr>
        <p:txBody>
          <a:bodyPr/>
          <a:lstStyle/>
          <a:p>
            <a:pPr marL="0" indent="0">
              <a:buNone/>
            </a:pPr>
            <a:r>
              <a:rPr lang="en-US" sz="2400" b="1" dirty="0">
                <a:latin typeface="+mn-lt"/>
              </a:rPr>
              <a:t>wide-area wireless access</a:t>
            </a:r>
          </a:p>
          <a:p>
            <a:r>
              <a:rPr lang="en-US" sz="2400" dirty="0">
                <a:latin typeface="+mn-lt"/>
              </a:rPr>
              <a:t>provided by telco (cellular) operator, 10’s k</a:t>
            </a:r>
            <a:r>
              <a:rPr lang="en-US" sz="100" dirty="0">
                <a:solidFill>
                  <a:schemeClr val="bg1"/>
                </a:solidFill>
                <a:latin typeface="+mn-lt"/>
              </a:rPr>
              <a:t>ilo</a:t>
            </a:r>
            <a:r>
              <a:rPr lang="en-US" sz="2400" dirty="0">
                <a:latin typeface="+mn-lt"/>
              </a:rPr>
              <a:t>m</a:t>
            </a:r>
            <a:r>
              <a:rPr lang="en-US" sz="100" dirty="0">
                <a:solidFill>
                  <a:schemeClr val="bg1"/>
                </a:solidFill>
                <a:latin typeface="+mn-lt"/>
              </a:rPr>
              <a:t>etre</a:t>
            </a:r>
          </a:p>
          <a:p>
            <a:r>
              <a:rPr lang="en-US" sz="2400" dirty="0">
                <a:latin typeface="+mn-lt"/>
              </a:rPr>
              <a:t>between 1 and 10 M</a:t>
            </a:r>
            <a:r>
              <a:rPr lang="en-US" sz="100" dirty="0">
                <a:latin typeface="+mn-lt"/>
              </a:rPr>
              <a:t> </a:t>
            </a:r>
            <a:r>
              <a:rPr lang="en-US" sz="2400" dirty="0">
                <a:latin typeface="+mn-lt"/>
              </a:rPr>
              <a:t>b</a:t>
            </a:r>
            <a:r>
              <a:rPr lang="en-US" sz="100" dirty="0">
                <a:latin typeface="+mn-lt"/>
              </a:rPr>
              <a:t> </a:t>
            </a:r>
            <a:r>
              <a:rPr lang="en-US" sz="2400" dirty="0">
                <a:latin typeface="+mn-lt"/>
              </a:rPr>
              <a:t>p</a:t>
            </a:r>
            <a:r>
              <a:rPr lang="en-US" sz="100" dirty="0">
                <a:latin typeface="+mn-lt"/>
              </a:rPr>
              <a:t> </a:t>
            </a:r>
            <a:r>
              <a:rPr lang="en-US" sz="2400" dirty="0">
                <a:latin typeface="+mn-lt"/>
              </a:rPr>
              <a:t>s</a:t>
            </a:r>
          </a:p>
          <a:p>
            <a:r>
              <a:rPr lang="en-US" sz="2400" dirty="0">
                <a:latin typeface="+mn-lt"/>
              </a:rPr>
              <a:t>3G, 4G: L</a:t>
            </a:r>
            <a:r>
              <a:rPr lang="en-US" sz="100" dirty="0">
                <a:latin typeface="+mn-lt"/>
              </a:rPr>
              <a:t> </a:t>
            </a:r>
            <a:r>
              <a:rPr lang="en-US" sz="2400" dirty="0">
                <a:latin typeface="+mn-lt"/>
              </a:rPr>
              <a:t>T</a:t>
            </a:r>
            <a:r>
              <a:rPr lang="en-US" sz="100" dirty="0">
                <a:latin typeface="+mn-lt"/>
              </a:rPr>
              <a:t> </a:t>
            </a:r>
            <a:r>
              <a:rPr lang="en-US" sz="2400" dirty="0">
                <a:latin typeface="+mn-lt"/>
              </a:rPr>
              <a:t>E</a:t>
            </a:r>
          </a:p>
        </p:txBody>
      </p:sp>
      <p:pic>
        <p:nvPicPr>
          <p:cNvPr id="3" name="Picture 2" descr="A group of wireless items. A tower is wired to a router. The router is wired to the internet. There is a wireless laptop, a smartphone, and a ca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8095" y="3998707"/>
            <a:ext cx="2827809" cy="2165532"/>
          </a:xfrm>
          <a:prstGeom prst="rect">
            <a:avLst/>
          </a:prstGeom>
        </p:spPr>
      </p:pic>
    </p:spTree>
    <p:extLst>
      <p:ext uri="{BB962C8B-B14F-4D97-AF65-F5344CB8AC3E}">
        <p14:creationId xmlns:p14="http://schemas.microsoft.com/office/powerpoint/2010/main" val="3538694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 Sends Packets of Data</a:t>
            </a:r>
            <a:endParaRPr lang="en-US" sz="2000" b="0" dirty="0"/>
          </a:p>
        </p:txBody>
      </p:sp>
      <p:sp>
        <p:nvSpPr>
          <p:cNvPr id="3" name="Text Placeholder 2"/>
          <p:cNvSpPr>
            <a:spLocks noGrp="1"/>
          </p:cNvSpPr>
          <p:nvPr>
            <p:ph type="body" idx="1"/>
          </p:nvPr>
        </p:nvSpPr>
        <p:spPr>
          <a:xfrm>
            <a:off x="457198" y="1600200"/>
            <a:ext cx="4359732" cy="3380014"/>
          </a:xfrm>
        </p:spPr>
        <p:txBody>
          <a:bodyPr/>
          <a:lstStyle/>
          <a:p>
            <a:pPr marL="0" indent="0" eaLnBrk="1" hangingPunct="1">
              <a:buFont typeface="Wingdings" panose="05000000000000000000" pitchFamily="2" charset="2"/>
              <a:buNone/>
              <a:defRPr/>
            </a:pPr>
            <a:r>
              <a:rPr lang="en-US" sz="2000" dirty="0">
                <a:latin typeface="+mn-lt"/>
              </a:rPr>
              <a:t>host sending function:</a:t>
            </a:r>
          </a:p>
          <a:p>
            <a:pPr>
              <a:defRPr/>
            </a:pPr>
            <a:r>
              <a:rPr lang="en-US" sz="2000" dirty="0">
                <a:latin typeface="+mn-lt"/>
              </a:rPr>
              <a:t>takes application message</a:t>
            </a:r>
          </a:p>
          <a:p>
            <a:pPr>
              <a:defRPr/>
            </a:pPr>
            <a:r>
              <a:rPr lang="en-US" sz="2000" dirty="0">
                <a:latin typeface="+mn-lt"/>
              </a:rPr>
              <a:t>breaks into smaller chunks, known as </a:t>
            </a:r>
            <a:r>
              <a:rPr lang="en-US" sz="2000" b="1" dirty="0">
                <a:solidFill>
                  <a:schemeClr val="tx1"/>
                </a:solidFill>
                <a:latin typeface="+mn-lt"/>
              </a:rPr>
              <a:t>packets</a:t>
            </a:r>
            <a:r>
              <a:rPr lang="en-US" sz="2000" dirty="0">
                <a:latin typeface="+mn-lt"/>
              </a:rPr>
              <a:t>, of length </a:t>
            </a:r>
            <a:r>
              <a:rPr lang="en-US" sz="2000" b="1" i="1" dirty="0">
                <a:solidFill>
                  <a:schemeClr val="tx1"/>
                </a:solidFill>
                <a:latin typeface="+mn-lt"/>
              </a:rPr>
              <a:t>L</a:t>
            </a:r>
            <a:r>
              <a:rPr lang="en-US" sz="2000" dirty="0">
                <a:latin typeface="+mn-lt"/>
              </a:rPr>
              <a:t> bits</a:t>
            </a:r>
          </a:p>
          <a:p>
            <a:pPr>
              <a:defRPr/>
            </a:pPr>
            <a:r>
              <a:rPr lang="en-US" sz="2000" dirty="0">
                <a:latin typeface="+mn-lt"/>
              </a:rPr>
              <a:t>transmits packet into access network at </a:t>
            </a:r>
            <a:r>
              <a:rPr lang="en-US" sz="2000" b="1" dirty="0">
                <a:solidFill>
                  <a:schemeClr val="tx1"/>
                </a:solidFill>
                <a:latin typeface="+mn-lt"/>
              </a:rPr>
              <a:t>transmission rate </a:t>
            </a:r>
            <a:r>
              <a:rPr lang="en-US" sz="2000" b="1" i="1" dirty="0">
                <a:solidFill>
                  <a:schemeClr val="tx1"/>
                </a:solidFill>
                <a:latin typeface="+mn-lt"/>
              </a:rPr>
              <a:t>R</a:t>
            </a:r>
          </a:p>
          <a:p>
            <a:pPr lvl="1">
              <a:defRPr/>
            </a:pPr>
            <a:r>
              <a:rPr lang="en-US" sz="2000" dirty="0">
                <a:latin typeface="+mn-lt"/>
              </a:rPr>
              <a:t>link transmission rate, aka link </a:t>
            </a:r>
            <a:r>
              <a:rPr lang="en-US" sz="2000" b="1" dirty="0">
                <a:solidFill>
                  <a:schemeClr val="tx1"/>
                </a:solidFill>
                <a:latin typeface="+mn-lt"/>
              </a:rPr>
              <a:t>capacity, aka link bandwidth</a:t>
            </a:r>
          </a:p>
        </p:txBody>
      </p:sp>
      <p:pic>
        <p:nvPicPr>
          <p:cNvPr id="5" name="Picture 4" descr="An Ethernet switch is wired to a keyboard, the host. The wire is R, link transmission rate. Above the host, there are 2 packets, L bits each. Above the packets is a P C scre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0985" y="2215632"/>
            <a:ext cx="3987353" cy="2149150"/>
          </a:xfrm>
          <a:prstGeom prst="rect">
            <a:avLst/>
          </a:prstGeom>
        </p:spPr>
      </p:pic>
      <p:graphicFrame>
        <p:nvGraphicFramePr>
          <p:cNvPr id="4" name="Object 3" descr="Packet transmission delay = time needed to transmit L bit packet into link = start fraction, L left parenthesis bits right parenthesis, over R left parenthesis bits per second right parenthesis, end fraction."/>
          <p:cNvGraphicFramePr>
            <a:graphicFrameLocks noChangeAspect="1"/>
          </p:cNvGraphicFramePr>
          <p:nvPr>
            <p:extLst>
              <p:ext uri="{D42A27DB-BD31-4B8C-83A1-F6EECF244321}">
                <p14:modId xmlns:p14="http://schemas.microsoft.com/office/powerpoint/2010/main" val="1766530101"/>
              </p:ext>
            </p:extLst>
          </p:nvPr>
        </p:nvGraphicFramePr>
        <p:xfrm>
          <a:off x="1910443" y="5153461"/>
          <a:ext cx="4606280" cy="1194219"/>
        </p:xfrm>
        <a:graphic>
          <a:graphicData uri="http://schemas.openxmlformats.org/presentationml/2006/ole">
            <mc:AlternateContent xmlns:mc="http://schemas.openxmlformats.org/markup-compatibility/2006">
              <mc:Choice xmlns:v="urn:schemas-microsoft-com:vml" Requires="v">
                <p:oleObj spid="_x0000_s3909" name="Equation" r:id="rId4" imgW="2057400" imgH="533160" progId="Equation.DSMT4">
                  <p:embed/>
                </p:oleObj>
              </mc:Choice>
              <mc:Fallback>
                <p:oleObj name="Equation" r:id="rId4" imgW="2057400" imgH="533160" progId="Equation.DSMT4">
                  <p:embed/>
                  <p:pic>
                    <p:nvPicPr>
                      <p:cNvPr id="5" name="Object 4"/>
                      <p:cNvPicPr/>
                      <p:nvPr/>
                    </p:nvPicPr>
                    <p:blipFill>
                      <a:blip r:embed="rId5"/>
                      <a:stretch>
                        <a:fillRect/>
                      </a:stretch>
                    </p:blipFill>
                    <p:spPr>
                      <a:xfrm>
                        <a:off x="1910443" y="5153461"/>
                        <a:ext cx="4606280" cy="1194219"/>
                      </a:xfrm>
                      <a:prstGeom prst="rect">
                        <a:avLst/>
                      </a:prstGeom>
                    </p:spPr>
                  </p:pic>
                </p:oleObj>
              </mc:Fallback>
            </mc:AlternateContent>
          </a:graphicData>
        </a:graphic>
      </p:graphicFrame>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4FA635DC-B0A7-EA42-85F1-58CA38AE1D33}"/>
                  </a:ext>
                </a:extLst>
              </p14:cNvPr>
              <p14:cNvContentPartPr/>
              <p14:nvPr/>
            </p14:nvContentPartPr>
            <p14:xfrm>
              <a:off x="1655280" y="5057640"/>
              <a:ext cx="258840" cy="1206720"/>
            </p14:xfrm>
          </p:contentPart>
        </mc:Choice>
        <mc:Fallback>
          <p:pic>
            <p:nvPicPr>
              <p:cNvPr id="6" name="Ink 5">
                <a:extLst>
                  <a:ext uri="{FF2B5EF4-FFF2-40B4-BE49-F238E27FC236}">
                    <a16:creationId xmlns:a16="http://schemas.microsoft.com/office/drawing/2014/main" id="{4FA635DC-B0A7-EA42-85F1-58CA38AE1D33}"/>
                  </a:ext>
                </a:extLst>
              </p:cNvPr>
              <p:cNvPicPr/>
              <p:nvPr/>
            </p:nvPicPr>
            <p:blipFill>
              <a:blip r:embed="rId7"/>
              <a:stretch>
                <a:fillRect/>
              </a:stretch>
            </p:blipFill>
            <p:spPr>
              <a:xfrm>
                <a:off x="1639440" y="4994280"/>
                <a:ext cx="290160" cy="1333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406EC48D-EB61-AA48-A156-2B397C8E7FA6}"/>
                  </a:ext>
                </a:extLst>
              </p14:cNvPr>
              <p14:cNvContentPartPr/>
              <p14:nvPr/>
            </p14:nvContentPartPr>
            <p14:xfrm>
              <a:off x="1687680" y="4956840"/>
              <a:ext cx="5227560" cy="1538280"/>
            </p14:xfrm>
          </p:contentPart>
        </mc:Choice>
        <mc:Fallback>
          <p:pic>
            <p:nvPicPr>
              <p:cNvPr id="7" name="Ink 6">
                <a:extLst>
                  <a:ext uri="{FF2B5EF4-FFF2-40B4-BE49-F238E27FC236}">
                    <a16:creationId xmlns:a16="http://schemas.microsoft.com/office/drawing/2014/main" id="{406EC48D-EB61-AA48-A156-2B397C8E7FA6}"/>
                  </a:ext>
                </a:extLst>
              </p:cNvPr>
              <p:cNvPicPr/>
              <p:nvPr/>
            </p:nvPicPr>
            <p:blipFill>
              <a:blip r:embed="rId9"/>
              <a:stretch>
                <a:fillRect/>
              </a:stretch>
            </p:blipFill>
            <p:spPr>
              <a:xfrm>
                <a:off x="1671840" y="4893480"/>
                <a:ext cx="5258880" cy="1665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2851DB20-3755-5847-94A9-0D00D6D20A12}"/>
                  </a:ext>
                </a:extLst>
              </p14:cNvPr>
              <p14:cNvContentPartPr/>
              <p14:nvPr/>
            </p14:nvContentPartPr>
            <p14:xfrm>
              <a:off x="1068840" y="5766840"/>
              <a:ext cx="360" cy="360"/>
            </p14:xfrm>
          </p:contentPart>
        </mc:Choice>
        <mc:Fallback>
          <p:pic>
            <p:nvPicPr>
              <p:cNvPr id="8" name="Ink 7">
                <a:extLst>
                  <a:ext uri="{FF2B5EF4-FFF2-40B4-BE49-F238E27FC236}">
                    <a16:creationId xmlns:a16="http://schemas.microsoft.com/office/drawing/2014/main" id="{2851DB20-3755-5847-94A9-0D00D6D20A12}"/>
                  </a:ext>
                </a:extLst>
              </p:cNvPr>
              <p:cNvPicPr/>
              <p:nvPr/>
            </p:nvPicPr>
            <p:blipFill>
              <a:blip r:embed="rId11"/>
              <a:stretch>
                <a:fillRect/>
              </a:stretch>
            </p:blipFill>
            <p:spPr>
              <a:xfrm>
                <a:off x="1053000" y="570348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ECA2C657-5898-A64D-BF3D-8B0375C0728C}"/>
                  </a:ext>
                </a:extLst>
              </p14:cNvPr>
              <p14:cNvContentPartPr/>
              <p14:nvPr/>
            </p14:nvContentPartPr>
            <p14:xfrm>
              <a:off x="474480" y="5690520"/>
              <a:ext cx="1000440" cy="68400"/>
            </p14:xfrm>
          </p:contentPart>
        </mc:Choice>
        <mc:Fallback>
          <p:pic>
            <p:nvPicPr>
              <p:cNvPr id="9" name="Ink 8">
                <a:extLst>
                  <a:ext uri="{FF2B5EF4-FFF2-40B4-BE49-F238E27FC236}">
                    <a16:creationId xmlns:a16="http://schemas.microsoft.com/office/drawing/2014/main" id="{ECA2C657-5898-A64D-BF3D-8B0375C0728C}"/>
                  </a:ext>
                </a:extLst>
              </p:cNvPr>
              <p:cNvPicPr/>
              <p:nvPr/>
            </p:nvPicPr>
            <p:blipFill>
              <a:blip r:embed="rId13"/>
              <a:stretch>
                <a:fillRect/>
              </a:stretch>
            </p:blipFill>
            <p:spPr>
              <a:xfrm>
                <a:off x="458640" y="5627160"/>
                <a:ext cx="103176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C0684823-4BB3-874A-AD09-5DD8DA92C0CC}"/>
                  </a:ext>
                </a:extLst>
              </p14:cNvPr>
              <p14:cNvContentPartPr/>
              <p14:nvPr/>
            </p14:nvContentPartPr>
            <p14:xfrm>
              <a:off x="827280" y="5453280"/>
              <a:ext cx="689760" cy="482400"/>
            </p14:xfrm>
          </p:contentPart>
        </mc:Choice>
        <mc:Fallback>
          <p:pic>
            <p:nvPicPr>
              <p:cNvPr id="10" name="Ink 9">
                <a:extLst>
                  <a:ext uri="{FF2B5EF4-FFF2-40B4-BE49-F238E27FC236}">
                    <a16:creationId xmlns:a16="http://schemas.microsoft.com/office/drawing/2014/main" id="{C0684823-4BB3-874A-AD09-5DD8DA92C0CC}"/>
                  </a:ext>
                </a:extLst>
              </p:cNvPr>
              <p:cNvPicPr/>
              <p:nvPr/>
            </p:nvPicPr>
            <p:blipFill>
              <a:blip r:embed="rId15"/>
              <a:stretch>
                <a:fillRect/>
              </a:stretch>
            </p:blipFill>
            <p:spPr>
              <a:xfrm>
                <a:off x="811440" y="5389920"/>
                <a:ext cx="721080" cy="609120"/>
              </a:xfrm>
              <a:prstGeom prst="rect">
                <a:avLst/>
              </a:prstGeom>
            </p:spPr>
          </p:pic>
        </mc:Fallback>
      </mc:AlternateContent>
    </p:spTree>
    <p:extLst>
      <p:ext uri="{BB962C8B-B14F-4D97-AF65-F5344CB8AC3E}">
        <p14:creationId xmlns:p14="http://schemas.microsoft.com/office/powerpoint/2010/main" val="2715194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panose="020B0600070205080204" pitchFamily="34" charset="-128"/>
              </a:rPr>
              <a:t>Physical Media</a:t>
            </a:r>
            <a:endParaRPr lang="en-US" dirty="0"/>
          </a:p>
        </p:txBody>
      </p:sp>
      <p:sp>
        <p:nvSpPr>
          <p:cNvPr id="4" name="Content Placeholder 3"/>
          <p:cNvSpPr>
            <a:spLocks noGrp="1"/>
          </p:cNvSpPr>
          <p:nvPr>
            <p:ph idx="1"/>
          </p:nvPr>
        </p:nvSpPr>
        <p:spPr>
          <a:xfrm>
            <a:off x="457199" y="1600200"/>
            <a:ext cx="3935187" cy="4278086"/>
          </a:xfrm>
        </p:spPr>
        <p:txBody>
          <a:bodyPr/>
          <a:lstStyle/>
          <a:p>
            <a:pPr marL="255600" indent="-255600" eaLnBrk="1" hangingPunct="1"/>
            <a:r>
              <a:rPr lang="en-US" altLang="en-US" sz="2000" b="1" dirty="0">
                <a:solidFill>
                  <a:schemeClr val="tx1"/>
                </a:solidFill>
                <a:latin typeface="+mn-lt"/>
                <a:ea typeface="ＭＳ Ｐゴシック" panose="020B0600070205080204" pitchFamily="34" charset="-128"/>
              </a:rPr>
              <a:t>bit:</a:t>
            </a:r>
            <a:r>
              <a:rPr lang="en-US" altLang="en-US" sz="2000" dirty="0">
                <a:solidFill>
                  <a:srgbClr val="FF0000"/>
                </a:solidFill>
                <a:latin typeface="+mn-lt"/>
                <a:ea typeface="ＭＳ Ｐゴシック" panose="020B0600070205080204" pitchFamily="34" charset="-128"/>
              </a:rPr>
              <a:t> </a:t>
            </a:r>
            <a:r>
              <a:rPr lang="en-US" altLang="en-US" sz="2000" dirty="0">
                <a:latin typeface="+mn-lt"/>
                <a:ea typeface="ＭＳ Ｐゴシック" panose="020B0600070205080204" pitchFamily="34" charset="-128"/>
              </a:rPr>
              <a:t>propagates between transmitter/receiver pairs</a:t>
            </a:r>
            <a:endParaRPr lang="en-US" altLang="en-US" sz="2000" dirty="0">
              <a:solidFill>
                <a:srgbClr val="FF0000"/>
              </a:solidFill>
              <a:latin typeface="+mn-lt"/>
              <a:ea typeface="ＭＳ Ｐゴシック" panose="020B0600070205080204" pitchFamily="34" charset="-128"/>
            </a:endParaRPr>
          </a:p>
          <a:p>
            <a:pPr marL="255600" indent="-255600" eaLnBrk="1" hangingPunct="1"/>
            <a:r>
              <a:rPr lang="en-US" altLang="en-US" sz="2000" b="1" dirty="0">
                <a:solidFill>
                  <a:schemeClr val="tx1"/>
                </a:solidFill>
                <a:latin typeface="+mn-lt"/>
                <a:ea typeface="ＭＳ Ｐゴシック" panose="020B0600070205080204" pitchFamily="34" charset="-128"/>
              </a:rPr>
              <a:t>physical link:</a:t>
            </a:r>
            <a:r>
              <a:rPr lang="en-US" altLang="en-US" sz="2000" dirty="0">
                <a:latin typeface="+mn-lt"/>
                <a:ea typeface="ＭＳ Ｐゴシック" panose="020B0600070205080204" pitchFamily="34" charset="-128"/>
              </a:rPr>
              <a:t> what lies between transmitter &amp; receiver</a:t>
            </a:r>
          </a:p>
          <a:p>
            <a:pPr marL="255600" indent="-255600" eaLnBrk="1" hangingPunct="1"/>
            <a:r>
              <a:rPr lang="en-US" altLang="en-US" sz="2000" b="1" dirty="0">
                <a:solidFill>
                  <a:schemeClr val="tx1"/>
                </a:solidFill>
                <a:latin typeface="+mn-lt"/>
                <a:ea typeface="ＭＳ Ｐゴシック" panose="020B0600070205080204" pitchFamily="34" charset="-128"/>
              </a:rPr>
              <a:t>guided media:</a:t>
            </a:r>
            <a:endParaRPr lang="en-US" altLang="en-US" sz="2000" dirty="0">
              <a:solidFill>
                <a:srgbClr val="CC0000"/>
              </a:solidFill>
              <a:latin typeface="+mn-lt"/>
              <a:ea typeface="ＭＳ Ｐゴシック" panose="020B0600070205080204" pitchFamily="34" charset="-128"/>
            </a:endParaRPr>
          </a:p>
          <a:p>
            <a:pPr marL="741600" lvl="1" indent="-284400" eaLnBrk="1" hangingPunct="1"/>
            <a:r>
              <a:rPr lang="en-US" altLang="en-US" sz="2000" dirty="0">
                <a:latin typeface="+mn-lt"/>
                <a:ea typeface="Arial" panose="020B0604020202020204" pitchFamily="34" charset="0"/>
              </a:rPr>
              <a:t>signals propagate in solid media: copper, fiber, coax</a:t>
            </a:r>
          </a:p>
          <a:p>
            <a:pPr marL="255600" indent="-255600" eaLnBrk="1" hangingPunct="1"/>
            <a:r>
              <a:rPr lang="en-US" altLang="en-US" sz="2000" b="1" dirty="0">
                <a:solidFill>
                  <a:schemeClr val="tx1"/>
                </a:solidFill>
                <a:latin typeface="+mn-lt"/>
                <a:ea typeface="ＭＳ Ｐゴシック" panose="020B0600070205080204" pitchFamily="34" charset="-128"/>
              </a:rPr>
              <a:t>unguided media:</a:t>
            </a:r>
            <a:endParaRPr lang="en-US" altLang="en-US" sz="2000" dirty="0">
              <a:latin typeface="+mn-lt"/>
              <a:ea typeface="ＭＳ Ｐゴシック" panose="020B0600070205080204" pitchFamily="34" charset="-128"/>
            </a:endParaRPr>
          </a:p>
          <a:p>
            <a:pPr marL="741600" lvl="1" indent="-284400" eaLnBrk="1" hangingPunct="1"/>
            <a:r>
              <a:rPr lang="en-US" altLang="en-US" sz="2000" dirty="0">
                <a:latin typeface="+mn-lt"/>
                <a:ea typeface="Arial" panose="020B0604020202020204" pitchFamily="34" charset="0"/>
              </a:rPr>
              <a:t>signals propagate freely, e.g., radio</a:t>
            </a:r>
            <a:endParaRPr lang="en-US" sz="2000" dirty="0">
              <a:latin typeface="+mn-lt"/>
            </a:endParaRPr>
          </a:p>
        </p:txBody>
      </p:sp>
      <p:sp>
        <p:nvSpPr>
          <p:cNvPr id="5" name="Content Placeholder 4"/>
          <p:cNvSpPr>
            <a:spLocks noGrp="1"/>
          </p:cNvSpPr>
          <p:nvPr>
            <p:ph idx="13"/>
          </p:nvPr>
        </p:nvSpPr>
        <p:spPr>
          <a:xfrm>
            <a:off x="4555671" y="1600200"/>
            <a:ext cx="4131129" cy="1958009"/>
          </a:xfrm>
        </p:spPr>
        <p:txBody>
          <a:bodyPr/>
          <a:lstStyle/>
          <a:p>
            <a:pPr marL="0" indent="0" eaLnBrk="1" hangingPunct="1">
              <a:buFont typeface="Wingdings" charset="0"/>
              <a:buNone/>
              <a:defRPr/>
            </a:pPr>
            <a:r>
              <a:rPr lang="en-US" sz="2000" b="1" dirty="0">
                <a:solidFill>
                  <a:schemeClr val="tx1"/>
                </a:solidFill>
                <a:latin typeface="+mn-lt"/>
              </a:rPr>
              <a:t>twisted pair (T</a:t>
            </a:r>
            <a:r>
              <a:rPr lang="en-US" sz="100" b="1" dirty="0">
                <a:solidFill>
                  <a:schemeClr val="tx1"/>
                </a:solidFill>
                <a:latin typeface="+mn-lt"/>
              </a:rPr>
              <a:t> </a:t>
            </a:r>
            <a:r>
              <a:rPr lang="en-US" sz="2000" b="1" dirty="0">
                <a:solidFill>
                  <a:schemeClr val="tx1"/>
                </a:solidFill>
                <a:latin typeface="+mn-lt"/>
              </a:rPr>
              <a:t>P)</a:t>
            </a:r>
          </a:p>
          <a:p>
            <a:pPr marL="255600" indent="-255600">
              <a:defRPr/>
            </a:pPr>
            <a:r>
              <a:rPr lang="en-US" sz="2000" dirty="0">
                <a:latin typeface="+mn-lt"/>
              </a:rPr>
              <a:t>two insulated copper wires</a:t>
            </a:r>
          </a:p>
          <a:p>
            <a:pPr marL="741600" lvl="1" indent="-284400">
              <a:defRPr/>
            </a:pPr>
            <a:r>
              <a:rPr lang="en-US" sz="2000" dirty="0">
                <a:latin typeface="+mn-lt"/>
              </a:rPr>
              <a:t>Category 5: 100 M</a:t>
            </a:r>
            <a:r>
              <a:rPr lang="en-US" sz="100" dirty="0">
                <a:latin typeface="+mn-lt"/>
              </a:rPr>
              <a:t> </a:t>
            </a:r>
            <a:r>
              <a:rPr lang="en-US" sz="2000" dirty="0">
                <a:latin typeface="+mn-lt"/>
              </a:rPr>
              <a:t>b</a:t>
            </a:r>
            <a:r>
              <a:rPr lang="en-US" sz="100" dirty="0">
                <a:latin typeface="+mn-lt"/>
              </a:rPr>
              <a:t> </a:t>
            </a:r>
            <a:r>
              <a:rPr lang="en-US" sz="2000" dirty="0">
                <a:latin typeface="+mn-lt"/>
              </a:rPr>
              <a:t>p</a:t>
            </a:r>
            <a:r>
              <a:rPr lang="en-US" sz="100" dirty="0">
                <a:latin typeface="+mn-lt"/>
              </a:rPr>
              <a:t> </a:t>
            </a:r>
            <a:r>
              <a:rPr lang="en-US" sz="2000" dirty="0">
                <a:latin typeface="+mn-lt"/>
              </a:rPr>
              <a:t>s, 1 G</a:t>
            </a:r>
            <a:r>
              <a:rPr lang="en-US" sz="100" dirty="0">
                <a:latin typeface="+mn-lt"/>
              </a:rPr>
              <a:t> </a:t>
            </a:r>
            <a:r>
              <a:rPr lang="en-US" sz="2000" dirty="0">
                <a:latin typeface="+mn-lt"/>
              </a:rPr>
              <a:t>b</a:t>
            </a:r>
            <a:r>
              <a:rPr lang="en-US" sz="100" dirty="0">
                <a:latin typeface="+mn-lt"/>
              </a:rPr>
              <a:t> </a:t>
            </a:r>
            <a:r>
              <a:rPr lang="en-US" sz="2000" dirty="0">
                <a:latin typeface="+mn-lt"/>
              </a:rPr>
              <a:t>p</a:t>
            </a:r>
            <a:r>
              <a:rPr lang="en-US" sz="100" dirty="0">
                <a:latin typeface="+mn-lt"/>
              </a:rPr>
              <a:t> </a:t>
            </a:r>
            <a:r>
              <a:rPr lang="en-US" sz="2000" dirty="0">
                <a:latin typeface="+mn-lt"/>
              </a:rPr>
              <a:t>s Ethernet</a:t>
            </a:r>
          </a:p>
          <a:p>
            <a:pPr marL="741600" lvl="1" indent="-284400">
              <a:defRPr/>
            </a:pPr>
            <a:r>
              <a:rPr lang="en-US" sz="2000" dirty="0">
                <a:latin typeface="+mn-lt"/>
              </a:rPr>
              <a:t>Category 6: 10G</a:t>
            </a:r>
            <a:r>
              <a:rPr lang="en-US" sz="100" dirty="0">
                <a:latin typeface="+mn-lt"/>
              </a:rPr>
              <a:t> </a:t>
            </a:r>
            <a:r>
              <a:rPr lang="en-US" sz="2000" dirty="0">
                <a:latin typeface="+mn-lt"/>
              </a:rPr>
              <a:t>b</a:t>
            </a:r>
            <a:r>
              <a:rPr lang="en-US" sz="100" dirty="0">
                <a:latin typeface="+mn-lt"/>
              </a:rPr>
              <a:t> </a:t>
            </a:r>
            <a:r>
              <a:rPr lang="en-US" sz="2000" dirty="0">
                <a:latin typeface="+mn-lt"/>
              </a:rPr>
              <a:t>p</a:t>
            </a:r>
            <a:r>
              <a:rPr lang="en-US" sz="100" dirty="0">
                <a:latin typeface="+mn-lt"/>
              </a:rPr>
              <a:t> </a:t>
            </a:r>
            <a:r>
              <a:rPr lang="en-US" sz="2000" dirty="0">
                <a:latin typeface="+mn-lt"/>
              </a:rPr>
              <a:t>s</a:t>
            </a:r>
          </a:p>
        </p:txBody>
      </p:sp>
      <p:pic>
        <p:nvPicPr>
          <p:cNvPr id="6" name="Picture 6" descr="An Ethernet cable has 2 insulated wires. The end of the cable has a plastic piece with copper pro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147" y="4059208"/>
            <a:ext cx="2658176" cy="1988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1086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Media: Coax, Fiber </a:t>
            </a:r>
            <a:r>
              <a:rPr lang="en-US" sz="2000" b="0" dirty="0"/>
              <a:t>(1 of 2)</a:t>
            </a:r>
          </a:p>
        </p:txBody>
      </p:sp>
      <p:sp>
        <p:nvSpPr>
          <p:cNvPr id="3" name="Content Placeholder 2"/>
          <p:cNvSpPr>
            <a:spLocks noGrp="1"/>
          </p:cNvSpPr>
          <p:nvPr>
            <p:ph type="body" idx="1"/>
          </p:nvPr>
        </p:nvSpPr>
        <p:spPr>
          <a:xfrm>
            <a:off x="457200" y="1600201"/>
            <a:ext cx="8229600" cy="3020786"/>
          </a:xfrm>
        </p:spPr>
        <p:txBody>
          <a:bodyPr/>
          <a:lstStyle/>
          <a:p>
            <a:pPr eaLnBrk="1" hangingPunct="1">
              <a:buFont typeface="Wingdings" charset="0"/>
              <a:buNone/>
              <a:defRPr/>
            </a:pPr>
            <a:r>
              <a:rPr lang="en-US" sz="2400" b="1" dirty="0">
                <a:solidFill>
                  <a:schemeClr val="tx1"/>
                </a:solidFill>
                <a:latin typeface="+mn-lt"/>
              </a:rPr>
              <a:t>Coaxial Cable:</a:t>
            </a:r>
          </a:p>
          <a:p>
            <a:pPr eaLnBrk="1" hangingPunct="1">
              <a:defRPr/>
            </a:pPr>
            <a:r>
              <a:rPr lang="en-US" sz="2400" dirty="0">
                <a:latin typeface="+mn-lt"/>
              </a:rPr>
              <a:t>two concentric copper conductors</a:t>
            </a:r>
          </a:p>
          <a:p>
            <a:pPr marL="255600" indent="-255600">
              <a:defRPr/>
            </a:pPr>
            <a:r>
              <a:rPr lang="en-US" sz="2400" dirty="0">
                <a:latin typeface="+mn-lt"/>
              </a:rPr>
              <a:t>bidirectional</a:t>
            </a:r>
          </a:p>
          <a:p>
            <a:pPr marL="255600" indent="-255600">
              <a:defRPr/>
            </a:pPr>
            <a:r>
              <a:rPr lang="en-US" sz="2400" dirty="0">
                <a:latin typeface="+mn-lt"/>
              </a:rPr>
              <a:t>broadband:</a:t>
            </a:r>
          </a:p>
          <a:p>
            <a:pPr marL="742518" lvl="1" indent="-284400">
              <a:defRPr/>
            </a:pPr>
            <a:r>
              <a:rPr lang="en-US" sz="2400" dirty="0">
                <a:latin typeface="+mn-lt"/>
              </a:rPr>
              <a:t>multiple channels on cable</a:t>
            </a:r>
          </a:p>
          <a:p>
            <a:pPr marL="742518" lvl="1" indent="-284400">
              <a:defRPr/>
            </a:pPr>
            <a:r>
              <a:rPr lang="en-US" sz="2400" dirty="0">
                <a:latin typeface="+mn-lt"/>
              </a:rPr>
              <a:t>H</a:t>
            </a:r>
            <a:r>
              <a:rPr lang="en-US" sz="100" dirty="0">
                <a:latin typeface="+mn-lt"/>
              </a:rPr>
              <a:t> </a:t>
            </a:r>
            <a:r>
              <a:rPr lang="en-US" sz="2400" dirty="0">
                <a:latin typeface="+mn-lt"/>
              </a:rPr>
              <a:t>F</a:t>
            </a:r>
            <a:r>
              <a:rPr lang="en-US" sz="100" dirty="0">
                <a:latin typeface="+mn-lt"/>
              </a:rPr>
              <a:t> </a:t>
            </a:r>
            <a:r>
              <a:rPr lang="en-US" sz="2400" dirty="0">
                <a:latin typeface="+mn-lt"/>
              </a:rPr>
              <a:t>C</a:t>
            </a:r>
          </a:p>
        </p:txBody>
      </p:sp>
      <p:pic>
        <p:nvPicPr>
          <p:cNvPr id="4" name="Picture 4" descr="A coaxial cable. Behind the insulator, there is a copper conductor. From this conductor, a very thin pole of copper conductor extends out. An insulator twists around the copper p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1052" y="4813047"/>
            <a:ext cx="2752090" cy="1194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3134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Media: Coax, Fiber </a:t>
            </a:r>
            <a:r>
              <a:rPr lang="en-US" sz="2000" b="0" dirty="0"/>
              <a:t>(2 of 2)</a:t>
            </a:r>
          </a:p>
        </p:txBody>
      </p:sp>
      <p:sp>
        <p:nvSpPr>
          <p:cNvPr id="4" name="Content Placeholder 3"/>
          <p:cNvSpPr>
            <a:spLocks noGrp="1"/>
          </p:cNvSpPr>
          <p:nvPr>
            <p:ph type="body" idx="1"/>
          </p:nvPr>
        </p:nvSpPr>
        <p:spPr>
          <a:xfrm>
            <a:off x="457200" y="1600200"/>
            <a:ext cx="4882243" cy="4525963"/>
          </a:xfrm>
        </p:spPr>
        <p:txBody>
          <a:bodyPr/>
          <a:lstStyle/>
          <a:p>
            <a:pPr marL="0" indent="0">
              <a:buClr>
                <a:schemeClr val="tx2"/>
              </a:buClr>
              <a:buSzPct val="85000"/>
              <a:buNone/>
            </a:pPr>
            <a:r>
              <a:rPr lang="en-US" altLang="en-US" sz="2200" b="1" dirty="0">
                <a:solidFill>
                  <a:schemeClr val="tx1"/>
                </a:solidFill>
                <a:latin typeface="+mn-lt"/>
              </a:rPr>
              <a:t>Fiber Optic Cable:</a:t>
            </a:r>
          </a:p>
          <a:p>
            <a:pPr>
              <a:buClr>
                <a:schemeClr val="tx2"/>
              </a:buClr>
            </a:pPr>
            <a:r>
              <a:rPr lang="en-US" altLang="en-US" sz="2200" dirty="0">
                <a:latin typeface="+mn-lt"/>
              </a:rPr>
              <a:t>glass fiber carrying light pulses, each pulse a bit</a:t>
            </a:r>
          </a:p>
          <a:p>
            <a:pPr>
              <a:buClr>
                <a:schemeClr val="tx2"/>
              </a:buClr>
            </a:pPr>
            <a:r>
              <a:rPr lang="en-US" altLang="en-US" sz="2200" dirty="0">
                <a:latin typeface="+mn-lt"/>
              </a:rPr>
              <a:t>high-speed operation:</a:t>
            </a:r>
          </a:p>
          <a:p>
            <a:pPr lvl="1" indent="-284400">
              <a:buClr>
                <a:schemeClr val="tx2"/>
              </a:buClr>
            </a:pPr>
            <a:r>
              <a:rPr lang="en-US" altLang="en-US" sz="2200" dirty="0">
                <a:latin typeface="+mn-lt"/>
                <a:ea typeface="ＭＳ Ｐゴシック" panose="020B0600070205080204" pitchFamily="34" charset="-128"/>
              </a:rPr>
              <a:t>high-speed point-to-point transmission (e.g., 10’</a:t>
            </a:r>
            <a:r>
              <a:rPr lang="en-US" altLang="ja-JP" sz="2200" dirty="0">
                <a:latin typeface="+mn-lt"/>
                <a:ea typeface="ＭＳ Ｐゴシック" panose="020B0600070205080204" pitchFamily="34" charset="-128"/>
              </a:rPr>
              <a:t>s-100’s G</a:t>
            </a:r>
            <a:r>
              <a:rPr lang="en-US" altLang="ja-JP" sz="100" dirty="0">
                <a:latin typeface="+mn-lt"/>
                <a:ea typeface="ＭＳ Ｐゴシック" panose="020B0600070205080204" pitchFamily="34" charset="-128"/>
              </a:rPr>
              <a:t> </a:t>
            </a:r>
            <a:r>
              <a:rPr lang="en-US" altLang="ja-JP" sz="2200" dirty="0">
                <a:latin typeface="+mn-lt"/>
                <a:ea typeface="ＭＳ Ｐゴシック" panose="020B0600070205080204" pitchFamily="34" charset="-128"/>
              </a:rPr>
              <a:t>b</a:t>
            </a:r>
            <a:r>
              <a:rPr lang="en-US" altLang="ja-JP" sz="100" dirty="0">
                <a:latin typeface="+mn-lt"/>
                <a:ea typeface="ＭＳ Ｐゴシック" panose="020B0600070205080204" pitchFamily="34" charset="-128"/>
              </a:rPr>
              <a:t> </a:t>
            </a:r>
            <a:r>
              <a:rPr lang="en-US" altLang="ja-JP" sz="2200" dirty="0">
                <a:latin typeface="+mn-lt"/>
                <a:ea typeface="ＭＳ Ｐゴシック" panose="020B0600070205080204" pitchFamily="34" charset="-128"/>
              </a:rPr>
              <a:t>p</a:t>
            </a:r>
            <a:r>
              <a:rPr lang="en-US" altLang="ja-JP" sz="100" dirty="0">
                <a:latin typeface="+mn-lt"/>
                <a:ea typeface="ＭＳ Ｐゴシック" panose="020B0600070205080204" pitchFamily="34" charset="-128"/>
              </a:rPr>
              <a:t> </a:t>
            </a:r>
            <a:r>
              <a:rPr lang="en-US" altLang="ja-JP" sz="2200" dirty="0">
                <a:latin typeface="+mn-lt"/>
                <a:ea typeface="ＭＳ Ｐゴシック" panose="020B0600070205080204" pitchFamily="34" charset="-128"/>
              </a:rPr>
              <a:t>s transmission rate)</a:t>
            </a:r>
          </a:p>
          <a:p>
            <a:pPr indent="-255600">
              <a:buClr>
                <a:schemeClr val="tx2"/>
              </a:buClr>
            </a:pPr>
            <a:r>
              <a:rPr lang="en-US" altLang="en-US" sz="2200" dirty="0">
                <a:latin typeface="+mn-lt"/>
              </a:rPr>
              <a:t>low error rate:</a:t>
            </a:r>
          </a:p>
          <a:p>
            <a:pPr lvl="1" indent="-284400">
              <a:buClr>
                <a:schemeClr val="tx2"/>
              </a:buClr>
            </a:pPr>
            <a:r>
              <a:rPr lang="en-US" altLang="en-US" sz="2200" dirty="0">
                <a:latin typeface="+mn-lt"/>
                <a:ea typeface="ＭＳ Ｐゴシック" panose="020B0600070205080204" pitchFamily="34" charset="-128"/>
              </a:rPr>
              <a:t>repeaters spaced far apart</a:t>
            </a:r>
          </a:p>
          <a:p>
            <a:pPr lvl="1" indent="-284400">
              <a:buClr>
                <a:schemeClr val="tx2"/>
              </a:buClr>
            </a:pPr>
            <a:r>
              <a:rPr lang="en-US" altLang="en-US" sz="2200" dirty="0">
                <a:latin typeface="+mn-lt"/>
                <a:ea typeface="ＭＳ Ｐゴシック" panose="020B0600070205080204" pitchFamily="34" charset="-128"/>
              </a:rPr>
              <a:t>immune to electromagnetic noise</a:t>
            </a:r>
            <a:endParaRPr lang="en-US" sz="2200" dirty="0">
              <a:latin typeface="+mn-lt"/>
            </a:endParaRPr>
          </a:p>
        </p:txBody>
      </p:sp>
      <p:pic>
        <p:nvPicPr>
          <p:cNvPr id="5" name="Picture 6" descr="A hand holds fiber optic cable. The ends of the cables g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2698" y="2848718"/>
            <a:ext cx="2869788" cy="176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859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panose="020B0600070205080204" pitchFamily="34" charset="-128"/>
              </a:rPr>
              <a:t>Physical Media: Radio </a:t>
            </a:r>
            <a:r>
              <a:rPr lang="en-US" altLang="en-US" sz="2000" b="0" dirty="0">
                <a:ea typeface="ＭＳ Ｐゴシック" panose="020B0600070205080204" pitchFamily="34" charset="-128"/>
              </a:rPr>
              <a:t>(1 of 2)</a:t>
            </a:r>
            <a:endParaRPr lang="en-US" sz="2000" b="0" dirty="0"/>
          </a:p>
        </p:txBody>
      </p:sp>
      <p:sp>
        <p:nvSpPr>
          <p:cNvPr id="4" name="Content Placeholder 3"/>
          <p:cNvSpPr>
            <a:spLocks noGrp="1"/>
          </p:cNvSpPr>
          <p:nvPr>
            <p:ph type="body" idx="1"/>
          </p:nvPr>
        </p:nvSpPr>
        <p:spPr/>
        <p:txBody>
          <a:bodyPr/>
          <a:lstStyle/>
          <a:p>
            <a:pPr marL="255600" indent="-255600" eaLnBrk="1" hangingPunct="1"/>
            <a:r>
              <a:rPr lang="en-US" altLang="en-US" sz="2400" dirty="0">
                <a:latin typeface="+mn-lt"/>
                <a:ea typeface="ＭＳ Ｐゴシック" panose="020B0600070205080204" pitchFamily="34" charset="-128"/>
              </a:rPr>
              <a:t>signal carried in electromagnetic spectrum</a:t>
            </a:r>
          </a:p>
          <a:p>
            <a:pPr marL="255600" indent="-255600" eaLnBrk="1" hangingPunct="1"/>
            <a:r>
              <a:rPr lang="en-US" altLang="en-US" sz="2400" dirty="0">
                <a:latin typeface="+mn-lt"/>
                <a:ea typeface="ＭＳ Ｐゴシック" panose="020B0600070205080204" pitchFamily="34" charset="-128"/>
              </a:rPr>
              <a:t>no physical </a:t>
            </a:r>
            <a:r>
              <a:rPr lang="en-US" altLang="ja-JP" sz="2400" dirty="0">
                <a:latin typeface="+mn-lt"/>
                <a:ea typeface="ＭＳ Ｐゴシック" panose="020B0600070205080204" pitchFamily="34" charset="-128"/>
              </a:rPr>
              <a:t>“wire”</a:t>
            </a:r>
          </a:p>
          <a:p>
            <a:pPr marL="255600" indent="-255600" eaLnBrk="1" hangingPunct="1"/>
            <a:r>
              <a:rPr lang="en-US" altLang="en-US" sz="2400" dirty="0">
                <a:latin typeface="+mn-lt"/>
                <a:ea typeface="ＭＳ Ｐゴシック" panose="020B0600070205080204" pitchFamily="34" charset="-128"/>
              </a:rPr>
              <a:t>bidirectional</a:t>
            </a:r>
          </a:p>
          <a:p>
            <a:pPr marL="255600" indent="-255600" eaLnBrk="1" hangingPunct="1"/>
            <a:r>
              <a:rPr lang="en-US" altLang="en-US" sz="2400" dirty="0">
                <a:latin typeface="+mn-lt"/>
                <a:ea typeface="ＭＳ Ｐゴシック" panose="020B0600070205080204" pitchFamily="34" charset="-128"/>
              </a:rPr>
              <a:t>propagation environment effects:</a:t>
            </a:r>
          </a:p>
          <a:p>
            <a:pPr marL="741600" lvl="1" indent="-284400" eaLnBrk="1" hangingPunct="1"/>
            <a:r>
              <a:rPr lang="en-US" altLang="en-US" sz="2400" dirty="0">
                <a:latin typeface="+mn-lt"/>
                <a:ea typeface="Arial" panose="020B0604020202020204" pitchFamily="34" charset="0"/>
              </a:rPr>
              <a:t>reflection</a:t>
            </a:r>
          </a:p>
          <a:p>
            <a:pPr marL="741600" lvl="1" indent="-284400" eaLnBrk="1" hangingPunct="1"/>
            <a:r>
              <a:rPr lang="en-US" altLang="en-US" sz="2400" dirty="0">
                <a:latin typeface="+mn-lt"/>
                <a:ea typeface="Arial" panose="020B0604020202020204" pitchFamily="34" charset="0"/>
              </a:rPr>
              <a:t>obstruction by objects</a:t>
            </a:r>
          </a:p>
          <a:p>
            <a:pPr marL="741600" lvl="1" indent="-284400" eaLnBrk="1" hangingPunct="1"/>
            <a:r>
              <a:rPr lang="en-US" altLang="en-US" sz="2400" dirty="0">
                <a:latin typeface="+mn-lt"/>
                <a:ea typeface="Arial" panose="020B0604020202020204" pitchFamily="34" charset="0"/>
              </a:rPr>
              <a:t>interference</a:t>
            </a:r>
            <a:endParaRPr lang="en-US" sz="2400" dirty="0">
              <a:latin typeface="+mn-lt"/>
            </a:endParaRPr>
          </a:p>
        </p:txBody>
      </p:sp>
    </p:spTree>
    <p:extLst>
      <p:ext uri="{BB962C8B-B14F-4D97-AF65-F5344CB8AC3E}">
        <p14:creationId xmlns:p14="http://schemas.microsoft.com/office/powerpoint/2010/main" val="445043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panose="020B0600070205080204" pitchFamily="34" charset="-128"/>
              </a:rPr>
              <a:t>Physical Media: Radio </a:t>
            </a:r>
            <a:r>
              <a:rPr lang="en-US" altLang="en-US" sz="2000" b="0" dirty="0">
                <a:ea typeface="ＭＳ Ｐゴシック" panose="020B0600070205080204" pitchFamily="34" charset="-128"/>
              </a:rPr>
              <a:t>(2 of 2)</a:t>
            </a:r>
            <a:endParaRPr lang="en-US" sz="2000" b="0" dirty="0"/>
          </a:p>
        </p:txBody>
      </p:sp>
      <p:sp>
        <p:nvSpPr>
          <p:cNvPr id="5" name="Content Placeholder 4"/>
          <p:cNvSpPr>
            <a:spLocks noGrp="1"/>
          </p:cNvSpPr>
          <p:nvPr>
            <p:ph type="body" idx="1"/>
          </p:nvPr>
        </p:nvSpPr>
        <p:spPr>
          <a:xfrm>
            <a:off x="457200" y="1570383"/>
            <a:ext cx="8229600" cy="4735286"/>
          </a:xfrm>
        </p:spPr>
        <p:txBody>
          <a:bodyPr/>
          <a:lstStyle/>
          <a:p>
            <a:pPr marL="0" indent="0">
              <a:buClr>
                <a:schemeClr val="accent2"/>
              </a:buClr>
              <a:buSzPct val="85000"/>
              <a:buFont typeface="Wingdings" charset="0"/>
              <a:buNone/>
              <a:defRPr/>
            </a:pPr>
            <a:r>
              <a:rPr lang="en-US" sz="2000" b="1" dirty="0">
                <a:solidFill>
                  <a:schemeClr val="tx1"/>
                </a:solidFill>
                <a:latin typeface="+mn-lt"/>
                <a:ea typeface="ＭＳ Ｐゴシック" charset="0"/>
                <a:cs typeface="ＭＳ Ｐゴシック" charset="0"/>
              </a:rPr>
              <a:t>Radio Link Types:</a:t>
            </a:r>
          </a:p>
          <a:p>
            <a:pPr>
              <a:buClr>
                <a:schemeClr val="accent2"/>
              </a:buClr>
              <a:defRPr/>
            </a:pPr>
            <a:r>
              <a:rPr lang="en-US" sz="2000" b="1" dirty="0">
                <a:solidFill>
                  <a:schemeClr val="tx1"/>
                </a:solidFill>
                <a:latin typeface="+mn-lt"/>
                <a:ea typeface="ＭＳ Ｐゴシック" charset="0"/>
                <a:cs typeface="ＭＳ Ｐゴシック" charset="0"/>
              </a:rPr>
              <a:t>terrestrial microwave</a:t>
            </a:r>
          </a:p>
          <a:p>
            <a:pPr marL="741600" lvl="1" indent="-284400">
              <a:buClr>
                <a:schemeClr val="tx2"/>
              </a:buClr>
              <a:defRPr/>
            </a:pPr>
            <a:r>
              <a:rPr lang="en-US" sz="2000" dirty="0">
                <a:latin typeface="+mn-lt"/>
                <a:ea typeface="ＭＳ Ｐゴシック" charset="0"/>
                <a:cs typeface="ＭＳ Ｐゴシック" charset="0"/>
              </a:rPr>
              <a:t>e.g. up to 45 M</a:t>
            </a:r>
            <a:r>
              <a:rPr lang="en-US" sz="100" dirty="0">
                <a:latin typeface="+mn-lt"/>
                <a:ea typeface="ＭＳ Ｐゴシック" charset="0"/>
                <a:cs typeface="ＭＳ Ｐゴシック" charset="0"/>
              </a:rPr>
              <a:t> </a:t>
            </a:r>
            <a:r>
              <a:rPr lang="en-US" sz="2000" dirty="0">
                <a:latin typeface="+mn-lt"/>
                <a:ea typeface="ＭＳ Ｐゴシック" charset="0"/>
                <a:cs typeface="ＭＳ Ｐゴシック" charset="0"/>
              </a:rPr>
              <a:t>b</a:t>
            </a:r>
            <a:r>
              <a:rPr lang="en-US" sz="100" dirty="0">
                <a:latin typeface="+mn-lt"/>
                <a:ea typeface="ＭＳ Ｐゴシック" charset="0"/>
                <a:cs typeface="ＭＳ Ｐゴシック" charset="0"/>
              </a:rPr>
              <a:t> </a:t>
            </a:r>
            <a:r>
              <a:rPr lang="en-US" sz="2000" dirty="0">
                <a:latin typeface="+mn-lt"/>
                <a:ea typeface="ＭＳ Ｐゴシック" charset="0"/>
                <a:cs typeface="ＭＳ Ｐゴシック" charset="0"/>
              </a:rPr>
              <a:t>p</a:t>
            </a:r>
            <a:r>
              <a:rPr lang="en-US" sz="100" dirty="0">
                <a:latin typeface="+mn-lt"/>
                <a:ea typeface="ＭＳ Ｐゴシック" charset="0"/>
                <a:cs typeface="ＭＳ Ｐゴシック" charset="0"/>
              </a:rPr>
              <a:t> </a:t>
            </a:r>
            <a:r>
              <a:rPr lang="en-US" sz="2000" dirty="0">
                <a:latin typeface="+mn-lt"/>
                <a:ea typeface="ＭＳ Ｐゴシック" charset="0"/>
                <a:cs typeface="ＭＳ Ｐゴシック" charset="0"/>
              </a:rPr>
              <a:t>s channels</a:t>
            </a:r>
          </a:p>
          <a:p>
            <a:pPr marL="255600" indent="-255600">
              <a:buClr>
                <a:schemeClr val="tx2"/>
              </a:buClr>
              <a:defRPr/>
            </a:pPr>
            <a:r>
              <a:rPr lang="en-US" sz="2000" b="1" dirty="0">
                <a:solidFill>
                  <a:schemeClr val="tx1"/>
                </a:solidFill>
                <a:latin typeface="+mn-lt"/>
                <a:ea typeface="ＭＳ Ｐゴシック" charset="0"/>
                <a:cs typeface="ＭＳ Ｐゴシック" charset="0"/>
              </a:rPr>
              <a:t>L</a:t>
            </a:r>
            <a:r>
              <a:rPr lang="en-US" sz="100" b="1" dirty="0">
                <a:solidFill>
                  <a:schemeClr val="tx1"/>
                </a:solidFill>
                <a:latin typeface="+mn-lt"/>
                <a:ea typeface="ＭＳ Ｐゴシック" charset="0"/>
                <a:cs typeface="ＭＳ Ｐゴシック" charset="0"/>
              </a:rPr>
              <a:t> </a:t>
            </a:r>
            <a:r>
              <a:rPr lang="en-US" sz="2000" b="1" dirty="0">
                <a:solidFill>
                  <a:schemeClr val="tx1"/>
                </a:solidFill>
                <a:latin typeface="+mn-lt"/>
                <a:ea typeface="ＭＳ Ｐゴシック" charset="0"/>
                <a:cs typeface="ＭＳ Ｐゴシック" charset="0"/>
              </a:rPr>
              <a:t>A</a:t>
            </a:r>
            <a:r>
              <a:rPr lang="en-US" sz="100" b="1" dirty="0">
                <a:solidFill>
                  <a:schemeClr val="tx1"/>
                </a:solidFill>
                <a:latin typeface="+mn-lt"/>
                <a:ea typeface="ＭＳ Ｐゴシック" charset="0"/>
                <a:cs typeface="ＭＳ Ｐゴシック" charset="0"/>
              </a:rPr>
              <a:t> </a:t>
            </a:r>
            <a:r>
              <a:rPr lang="en-US" sz="2000" b="1" dirty="0">
                <a:solidFill>
                  <a:schemeClr val="tx1"/>
                </a:solidFill>
                <a:latin typeface="+mn-lt"/>
                <a:ea typeface="ＭＳ Ｐゴシック" charset="0"/>
                <a:cs typeface="ＭＳ Ｐゴシック" charset="0"/>
              </a:rPr>
              <a:t>N</a:t>
            </a:r>
            <a:r>
              <a:rPr lang="en-US" sz="2000" dirty="0">
                <a:latin typeface="+mn-lt"/>
                <a:ea typeface="ＭＳ Ｐゴシック" charset="0"/>
                <a:cs typeface="ＭＳ Ｐゴシック" charset="0"/>
              </a:rPr>
              <a:t> (e.g., WiFi)</a:t>
            </a:r>
          </a:p>
          <a:p>
            <a:pPr marL="741600" lvl="1" indent="-284400">
              <a:buClr>
                <a:schemeClr val="tx2"/>
              </a:buClr>
              <a:defRPr/>
            </a:pPr>
            <a:r>
              <a:rPr lang="en-US" sz="2000" dirty="0">
                <a:latin typeface="+mn-lt"/>
                <a:ea typeface="ＭＳ Ｐゴシック" charset="0"/>
                <a:cs typeface="ＭＳ Ｐゴシック" charset="0"/>
              </a:rPr>
              <a:t>54 M</a:t>
            </a:r>
            <a:r>
              <a:rPr lang="en-US" sz="100" dirty="0">
                <a:latin typeface="+mn-lt"/>
                <a:ea typeface="ＭＳ Ｐゴシック" charset="0"/>
                <a:cs typeface="ＭＳ Ｐゴシック" charset="0"/>
              </a:rPr>
              <a:t> </a:t>
            </a:r>
            <a:r>
              <a:rPr lang="en-US" sz="2000" dirty="0">
                <a:latin typeface="+mn-lt"/>
                <a:ea typeface="ＭＳ Ｐゴシック" charset="0"/>
                <a:cs typeface="ＭＳ Ｐゴシック" charset="0"/>
              </a:rPr>
              <a:t>b</a:t>
            </a:r>
            <a:r>
              <a:rPr lang="en-US" sz="100" dirty="0">
                <a:latin typeface="+mn-lt"/>
                <a:ea typeface="ＭＳ Ｐゴシック" charset="0"/>
                <a:cs typeface="ＭＳ Ｐゴシック" charset="0"/>
              </a:rPr>
              <a:t> </a:t>
            </a:r>
            <a:r>
              <a:rPr lang="en-US" sz="2000" dirty="0">
                <a:latin typeface="+mn-lt"/>
                <a:ea typeface="ＭＳ Ｐゴシック" charset="0"/>
                <a:cs typeface="ＭＳ Ｐゴシック" charset="0"/>
              </a:rPr>
              <a:t>p</a:t>
            </a:r>
            <a:r>
              <a:rPr lang="en-US" sz="100" dirty="0">
                <a:latin typeface="+mn-lt"/>
                <a:ea typeface="ＭＳ Ｐゴシック" charset="0"/>
                <a:cs typeface="ＭＳ Ｐゴシック" charset="0"/>
              </a:rPr>
              <a:t> </a:t>
            </a:r>
            <a:r>
              <a:rPr lang="en-US" sz="2000" dirty="0">
                <a:latin typeface="+mn-lt"/>
                <a:ea typeface="ＭＳ Ｐゴシック" charset="0"/>
                <a:cs typeface="ＭＳ Ｐゴシック" charset="0"/>
              </a:rPr>
              <a:t>s</a:t>
            </a:r>
          </a:p>
          <a:p>
            <a:pPr marL="255600" indent="-255600">
              <a:buClr>
                <a:schemeClr val="tx2"/>
              </a:buClr>
              <a:defRPr/>
            </a:pPr>
            <a:r>
              <a:rPr lang="en-US" sz="2000" b="1" dirty="0">
                <a:solidFill>
                  <a:schemeClr val="tx1"/>
                </a:solidFill>
                <a:latin typeface="+mn-lt"/>
                <a:ea typeface="ＭＳ Ｐゴシック" charset="0"/>
                <a:cs typeface="ＭＳ Ｐゴシック" charset="0"/>
              </a:rPr>
              <a:t>wide-area</a:t>
            </a:r>
            <a:r>
              <a:rPr lang="en-US" sz="2000" dirty="0">
                <a:latin typeface="+mn-lt"/>
                <a:ea typeface="ＭＳ Ｐゴシック" charset="0"/>
                <a:cs typeface="ＭＳ Ｐゴシック" charset="0"/>
              </a:rPr>
              <a:t> (e.g., cellular)</a:t>
            </a:r>
          </a:p>
          <a:p>
            <a:pPr marL="741600" lvl="1" indent="-284400">
              <a:buClr>
                <a:schemeClr val="tx2"/>
              </a:buClr>
              <a:defRPr/>
            </a:pPr>
            <a:r>
              <a:rPr lang="en-US" sz="2000" dirty="0">
                <a:latin typeface="+mn-lt"/>
                <a:ea typeface="ＭＳ Ｐゴシック" charset="0"/>
                <a:cs typeface="ＭＳ Ｐゴシック" charset="0"/>
              </a:rPr>
              <a:t>4G cellular: ~ 10 M</a:t>
            </a:r>
            <a:r>
              <a:rPr lang="en-US" sz="100" dirty="0">
                <a:latin typeface="+mn-lt"/>
                <a:ea typeface="ＭＳ Ｐゴシック" charset="0"/>
                <a:cs typeface="ＭＳ Ｐゴシック" charset="0"/>
              </a:rPr>
              <a:t> </a:t>
            </a:r>
            <a:r>
              <a:rPr lang="en-US" sz="2000" dirty="0">
                <a:latin typeface="+mn-lt"/>
                <a:ea typeface="ＭＳ Ｐゴシック" charset="0"/>
                <a:cs typeface="ＭＳ Ｐゴシック" charset="0"/>
              </a:rPr>
              <a:t>b</a:t>
            </a:r>
            <a:r>
              <a:rPr lang="en-US" sz="100" dirty="0">
                <a:latin typeface="+mn-lt"/>
                <a:ea typeface="ＭＳ Ｐゴシック" charset="0"/>
                <a:cs typeface="ＭＳ Ｐゴシック" charset="0"/>
              </a:rPr>
              <a:t> </a:t>
            </a:r>
            <a:r>
              <a:rPr lang="en-US" sz="2000" dirty="0">
                <a:latin typeface="+mn-lt"/>
                <a:ea typeface="ＭＳ Ｐゴシック" charset="0"/>
                <a:cs typeface="ＭＳ Ｐゴシック" charset="0"/>
              </a:rPr>
              <a:t>p</a:t>
            </a:r>
            <a:r>
              <a:rPr lang="en-US" sz="100" dirty="0">
                <a:latin typeface="+mn-lt"/>
                <a:ea typeface="ＭＳ Ｐゴシック" charset="0"/>
                <a:cs typeface="ＭＳ Ｐゴシック" charset="0"/>
              </a:rPr>
              <a:t> </a:t>
            </a:r>
            <a:r>
              <a:rPr lang="en-US" sz="2000" dirty="0">
                <a:latin typeface="+mn-lt"/>
                <a:ea typeface="ＭＳ Ｐゴシック" charset="0"/>
                <a:cs typeface="ＭＳ Ｐゴシック" charset="0"/>
              </a:rPr>
              <a:t>s</a:t>
            </a:r>
          </a:p>
          <a:p>
            <a:pPr marL="255600" indent="-255600">
              <a:buClr>
                <a:schemeClr val="tx2"/>
              </a:buClr>
              <a:defRPr/>
            </a:pPr>
            <a:r>
              <a:rPr lang="en-US" sz="2000" b="1" dirty="0">
                <a:solidFill>
                  <a:schemeClr val="tx1"/>
                </a:solidFill>
                <a:latin typeface="+mn-lt"/>
                <a:ea typeface="ＭＳ Ｐゴシック" charset="0"/>
                <a:cs typeface="ＭＳ Ｐゴシック" charset="0"/>
              </a:rPr>
              <a:t>Satellite</a:t>
            </a:r>
          </a:p>
          <a:p>
            <a:pPr marL="741600" lvl="1" indent="-284400">
              <a:buClr>
                <a:schemeClr val="tx2"/>
              </a:buClr>
              <a:defRPr/>
            </a:pPr>
            <a:r>
              <a:rPr lang="en-US" sz="2000" dirty="0">
                <a:latin typeface="+mn-lt"/>
                <a:ea typeface="ＭＳ Ｐゴシック" charset="0"/>
                <a:cs typeface="ＭＳ Ｐゴシック" charset="0"/>
              </a:rPr>
              <a:t>K</a:t>
            </a:r>
            <a:r>
              <a:rPr lang="en-US" sz="100" dirty="0">
                <a:latin typeface="+mn-lt"/>
                <a:ea typeface="ＭＳ Ｐゴシック" charset="0"/>
                <a:cs typeface="ＭＳ Ｐゴシック" charset="0"/>
              </a:rPr>
              <a:t> </a:t>
            </a:r>
            <a:r>
              <a:rPr lang="en-US" sz="2000" dirty="0">
                <a:latin typeface="+mn-lt"/>
                <a:ea typeface="ＭＳ Ｐゴシック" charset="0"/>
                <a:cs typeface="ＭＳ Ｐゴシック" charset="0"/>
              </a:rPr>
              <a:t>b</a:t>
            </a:r>
            <a:r>
              <a:rPr lang="en-US" sz="100" dirty="0">
                <a:latin typeface="+mn-lt"/>
                <a:ea typeface="ＭＳ Ｐゴシック" charset="0"/>
                <a:cs typeface="ＭＳ Ｐゴシック" charset="0"/>
              </a:rPr>
              <a:t> </a:t>
            </a:r>
            <a:r>
              <a:rPr lang="en-US" sz="2000" dirty="0">
                <a:latin typeface="+mn-lt"/>
                <a:ea typeface="ＭＳ Ｐゴシック" charset="0"/>
                <a:cs typeface="ＭＳ Ｐゴシック" charset="0"/>
              </a:rPr>
              <a:t>p</a:t>
            </a:r>
            <a:r>
              <a:rPr lang="en-US" sz="100" dirty="0">
                <a:latin typeface="+mn-lt"/>
                <a:ea typeface="ＭＳ Ｐゴシック" charset="0"/>
                <a:cs typeface="ＭＳ Ｐゴシック" charset="0"/>
              </a:rPr>
              <a:t> </a:t>
            </a:r>
            <a:r>
              <a:rPr lang="en-US" sz="2000" dirty="0">
                <a:latin typeface="+mn-lt"/>
                <a:ea typeface="ＭＳ Ｐゴシック" charset="0"/>
                <a:cs typeface="ＭＳ Ｐゴシック" charset="0"/>
              </a:rPr>
              <a:t>s to 45M</a:t>
            </a:r>
            <a:r>
              <a:rPr lang="en-US" sz="100" dirty="0">
                <a:latin typeface="+mn-lt"/>
                <a:ea typeface="ＭＳ Ｐゴシック" charset="0"/>
                <a:cs typeface="ＭＳ Ｐゴシック" charset="0"/>
              </a:rPr>
              <a:t> </a:t>
            </a:r>
            <a:r>
              <a:rPr lang="en-US" sz="2000" dirty="0">
                <a:latin typeface="+mn-lt"/>
                <a:ea typeface="ＭＳ Ｐゴシック" charset="0"/>
                <a:cs typeface="ＭＳ Ｐゴシック" charset="0"/>
              </a:rPr>
              <a:t>b</a:t>
            </a:r>
            <a:r>
              <a:rPr lang="en-US" sz="100" dirty="0">
                <a:latin typeface="+mn-lt"/>
                <a:ea typeface="ＭＳ Ｐゴシック" charset="0"/>
                <a:cs typeface="ＭＳ Ｐゴシック" charset="0"/>
              </a:rPr>
              <a:t> </a:t>
            </a:r>
            <a:r>
              <a:rPr lang="en-US" sz="2000" dirty="0">
                <a:latin typeface="+mn-lt"/>
                <a:ea typeface="ＭＳ Ｐゴシック" charset="0"/>
                <a:cs typeface="ＭＳ Ｐゴシック" charset="0"/>
              </a:rPr>
              <a:t>p</a:t>
            </a:r>
            <a:r>
              <a:rPr lang="en-US" sz="100" dirty="0">
                <a:latin typeface="+mn-lt"/>
                <a:ea typeface="ＭＳ Ｐゴシック" charset="0"/>
                <a:cs typeface="ＭＳ Ｐゴシック" charset="0"/>
              </a:rPr>
              <a:t> </a:t>
            </a:r>
            <a:r>
              <a:rPr lang="en-US" sz="2000" dirty="0">
                <a:latin typeface="+mn-lt"/>
                <a:ea typeface="ＭＳ Ｐゴシック" charset="0"/>
                <a:cs typeface="ＭＳ Ｐゴシック" charset="0"/>
              </a:rPr>
              <a:t>s channel (or multiple smaller channels)</a:t>
            </a:r>
          </a:p>
          <a:p>
            <a:pPr marL="741600" lvl="1" indent="-284400">
              <a:buClr>
                <a:schemeClr val="tx2"/>
              </a:buClr>
              <a:defRPr/>
            </a:pPr>
            <a:r>
              <a:rPr lang="en-US" sz="2000" dirty="0">
                <a:latin typeface="+mn-lt"/>
                <a:ea typeface="ＭＳ Ｐゴシック" charset="0"/>
                <a:cs typeface="ＭＳ Ｐゴシック" charset="0"/>
              </a:rPr>
              <a:t>270 m</a:t>
            </a:r>
            <a:r>
              <a:rPr lang="en-US" sz="100" dirty="0">
                <a:solidFill>
                  <a:schemeClr val="bg1"/>
                </a:solidFill>
                <a:latin typeface="+mn-lt"/>
                <a:ea typeface="ＭＳ Ｐゴシック" charset="0"/>
                <a:cs typeface="ＭＳ Ｐゴシック" charset="0"/>
              </a:rPr>
              <a:t>illi</a:t>
            </a:r>
            <a:r>
              <a:rPr lang="en-US" sz="2000" dirty="0">
                <a:latin typeface="+mn-lt"/>
                <a:ea typeface="ＭＳ Ｐゴシック" charset="0"/>
                <a:cs typeface="ＭＳ Ｐゴシック" charset="0"/>
              </a:rPr>
              <a:t>sec end-end delay</a:t>
            </a:r>
          </a:p>
          <a:p>
            <a:pPr marL="741600" lvl="1" indent="-284400">
              <a:buClr>
                <a:schemeClr val="tx2"/>
              </a:buClr>
              <a:defRPr/>
            </a:pPr>
            <a:r>
              <a:rPr lang="en-US" sz="2000" dirty="0">
                <a:latin typeface="+mn-lt"/>
                <a:ea typeface="ＭＳ Ｐゴシック" charset="0"/>
                <a:cs typeface="ＭＳ Ｐゴシック" charset="0"/>
              </a:rPr>
              <a:t>geosynchronous versus low altitude</a:t>
            </a:r>
            <a:endParaRPr lang="en-US" sz="2000" dirty="0">
              <a:latin typeface="+mn-lt"/>
            </a:endParaRPr>
          </a:p>
        </p:txBody>
      </p:sp>
    </p:spTree>
    <p:extLst>
      <p:ext uri="{BB962C8B-B14F-4D97-AF65-F5344CB8AC3E}">
        <p14:creationId xmlns:p14="http://schemas.microsoft.com/office/powerpoint/2010/main" val="251819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charset="-128"/>
              </a:rPr>
              <a:t>Introduction </a:t>
            </a:r>
            <a:r>
              <a:rPr lang="en-US" altLang="en-US" sz="2000" b="0" dirty="0">
                <a:ea typeface="ＭＳ Ｐゴシック" charset="-128"/>
              </a:rPr>
              <a:t>(2 of 2)</a:t>
            </a:r>
            <a:endParaRPr lang="en-US" sz="2000" b="0" dirty="0"/>
          </a:p>
        </p:txBody>
      </p:sp>
      <p:sp>
        <p:nvSpPr>
          <p:cNvPr id="5" name="Text Placeholder 4"/>
          <p:cNvSpPr>
            <a:spLocks noGrp="1"/>
          </p:cNvSpPr>
          <p:nvPr>
            <p:ph type="body" idx="1"/>
          </p:nvPr>
        </p:nvSpPr>
        <p:spPr/>
        <p:txBody>
          <a:bodyPr/>
          <a:lstStyle/>
          <a:p>
            <a:pPr marL="0" indent="0">
              <a:buNone/>
            </a:pPr>
            <a:r>
              <a:rPr lang="en-US" altLang="en-US" sz="2200" b="1" dirty="0">
                <a:solidFill>
                  <a:schemeClr val="tx1"/>
                </a:solidFill>
                <a:latin typeface="+mn-lt"/>
                <a:ea typeface="ＭＳ Ｐゴシック" charset="-128"/>
              </a:rPr>
              <a:t>Overview:</a:t>
            </a:r>
          </a:p>
          <a:p>
            <a:r>
              <a:rPr lang="en-US" altLang="en-US" sz="2200" dirty="0">
                <a:latin typeface="+mn-lt"/>
                <a:ea typeface="ＭＳ Ｐゴシック" charset="-128"/>
              </a:rPr>
              <a:t>What’</a:t>
            </a:r>
            <a:r>
              <a:rPr lang="en-US" altLang="ja-JP" sz="2200" dirty="0">
                <a:latin typeface="+mn-lt"/>
                <a:ea typeface="ＭＳ Ｐゴシック" charset="-128"/>
              </a:rPr>
              <a:t>s the Internet?</a:t>
            </a:r>
          </a:p>
          <a:p>
            <a:r>
              <a:rPr lang="en-US" altLang="en-US" sz="2200" dirty="0">
                <a:latin typeface="+mn-lt"/>
                <a:ea typeface="ＭＳ Ｐゴシック" charset="-128"/>
              </a:rPr>
              <a:t>What</a:t>
            </a:r>
            <a:r>
              <a:rPr lang="en-US" altLang="ja-JP" sz="2200" dirty="0">
                <a:latin typeface="+mn-lt"/>
                <a:ea typeface="ＭＳ Ｐゴシック" charset="-128"/>
              </a:rPr>
              <a:t>’s a protocol?</a:t>
            </a:r>
          </a:p>
          <a:p>
            <a:r>
              <a:rPr lang="en-US" altLang="en-US" sz="2200" dirty="0">
                <a:latin typeface="+mn-lt"/>
                <a:ea typeface="ＭＳ Ｐゴシック" charset="-128"/>
              </a:rPr>
              <a:t>network edge; hosts, access net, physical media</a:t>
            </a:r>
          </a:p>
          <a:p>
            <a:r>
              <a:rPr lang="en-US" altLang="en-US" sz="2200" dirty="0">
                <a:latin typeface="+mn-lt"/>
                <a:ea typeface="ＭＳ Ｐゴシック" charset="-128"/>
              </a:rPr>
              <a:t>network core: packet/circuit switching, Internet structure</a:t>
            </a:r>
          </a:p>
          <a:p>
            <a:r>
              <a:rPr lang="en-US" altLang="en-US" sz="2200" dirty="0">
                <a:latin typeface="+mn-lt"/>
                <a:ea typeface="ＭＳ Ｐゴシック" charset="-128"/>
              </a:rPr>
              <a:t>performance: loss, delay, throughput</a:t>
            </a:r>
          </a:p>
          <a:p>
            <a:r>
              <a:rPr lang="en-US" altLang="en-US" sz="2200" dirty="0">
                <a:latin typeface="+mn-lt"/>
                <a:ea typeface="ＭＳ Ｐゴシック" charset="-128"/>
              </a:rPr>
              <a:t>security</a:t>
            </a:r>
          </a:p>
          <a:p>
            <a:r>
              <a:rPr lang="en-US" altLang="en-US" sz="2200" dirty="0">
                <a:latin typeface="+mn-lt"/>
                <a:ea typeface="ＭＳ Ｐゴシック" charset="-128"/>
              </a:rPr>
              <a:t>protocol layers, service models</a:t>
            </a:r>
          </a:p>
          <a:p>
            <a:r>
              <a:rPr lang="en-US" altLang="en-US" sz="2200" dirty="0">
                <a:latin typeface="+mn-lt"/>
                <a:ea typeface="ＭＳ Ｐゴシック" charset="-128"/>
              </a:rPr>
              <a:t>history</a:t>
            </a:r>
            <a:endParaRPr lang="en-US" sz="2200" dirty="0">
              <a:latin typeface="+mn-lt"/>
            </a:endParaRPr>
          </a:p>
        </p:txBody>
      </p:sp>
    </p:spTree>
    <p:extLst>
      <p:ext uri="{BB962C8B-B14F-4D97-AF65-F5344CB8AC3E}">
        <p14:creationId xmlns:p14="http://schemas.microsoft.com/office/powerpoint/2010/main" val="1889087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2"/>
                </a:solidFill>
                <a:ea typeface="ＭＳ Ｐゴシック" charset="-128"/>
              </a:rPr>
              <a:t>Learning Objectives </a:t>
            </a:r>
            <a:r>
              <a:rPr lang="en-US" altLang="en-US" sz="2000" b="0" dirty="0">
                <a:solidFill>
                  <a:schemeClr val="tx2"/>
                </a:solidFill>
                <a:ea typeface="ＭＳ Ｐゴシック" charset="-128"/>
              </a:rPr>
              <a:t>(3 of 7)</a:t>
            </a:r>
            <a:endParaRPr lang="en-US" sz="2000" b="0" dirty="0">
              <a:solidFill>
                <a:schemeClr val="tx2"/>
              </a:solidFill>
            </a:endParaRPr>
          </a:p>
        </p:txBody>
      </p:sp>
      <p:sp>
        <p:nvSpPr>
          <p:cNvPr id="3" name="Text Placeholder 2"/>
          <p:cNvSpPr>
            <a:spLocks noGrp="1"/>
          </p:cNvSpPr>
          <p:nvPr>
            <p:ph idx="1"/>
          </p:nvPr>
        </p:nvSpPr>
        <p:spPr/>
        <p:txBody>
          <a:bodyPr/>
          <a:lstStyle/>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1.1</a:t>
            </a:r>
            <a:r>
              <a:rPr lang="en-US" altLang="en-US" sz="2400" dirty="0">
                <a:solidFill>
                  <a:schemeClr val="tx1"/>
                </a:solidFill>
                <a:latin typeface="+mn-lt"/>
                <a:ea typeface="Arial" panose="020B0604020202020204" pitchFamily="34" charset="0"/>
              </a:rPr>
              <a:t> what is the Internet?</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1.2</a:t>
            </a:r>
            <a:r>
              <a:rPr lang="en-US" altLang="en-US" sz="2400" dirty="0">
                <a:latin typeface="+mn-lt"/>
                <a:ea typeface="Arial" panose="020B0604020202020204" pitchFamily="34" charset="0"/>
              </a:rPr>
              <a:t> network edge</a:t>
            </a:r>
          </a:p>
          <a:p>
            <a:pPr marL="741600" lvl="1" indent="-284400">
              <a:tabLst>
                <a:tab pos="898525" algn="l"/>
              </a:tabLst>
            </a:pPr>
            <a:r>
              <a:rPr lang="en-US" altLang="en-US" sz="2400" dirty="0">
                <a:latin typeface="+mn-lt"/>
                <a:ea typeface="Arial" panose="020B0604020202020204" pitchFamily="34" charset="0"/>
              </a:rPr>
              <a:t>end systems, access networks, links</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1.3</a:t>
            </a:r>
            <a:r>
              <a:rPr lang="en-US" altLang="en-US" sz="2400" dirty="0">
                <a:solidFill>
                  <a:srgbClr val="000099"/>
                </a:solidFill>
                <a:latin typeface="+mn-lt"/>
                <a:ea typeface="Arial" panose="020B0604020202020204" pitchFamily="34" charset="0"/>
              </a:rPr>
              <a:t> </a:t>
            </a:r>
            <a:r>
              <a:rPr lang="en-US" altLang="en-US" sz="2400" b="1" dirty="0">
                <a:latin typeface="+mn-lt"/>
                <a:ea typeface="Arial" panose="020B0604020202020204" pitchFamily="34" charset="0"/>
              </a:rPr>
              <a:t>network core</a:t>
            </a:r>
          </a:p>
          <a:p>
            <a:pPr marL="741600" lvl="1" indent="-284400">
              <a:tabLst>
                <a:tab pos="898525" algn="l"/>
              </a:tabLst>
            </a:pPr>
            <a:r>
              <a:rPr lang="en-US" altLang="en-US" sz="2400" b="1" dirty="0">
                <a:solidFill>
                  <a:schemeClr val="tx1"/>
                </a:solidFill>
                <a:latin typeface="+mn-lt"/>
                <a:ea typeface="Arial" panose="020B0604020202020204" pitchFamily="34" charset="0"/>
              </a:rPr>
              <a:t>packet switching, circuit switching, network structure</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1.4</a:t>
            </a:r>
            <a:r>
              <a:rPr lang="en-US" altLang="en-US" sz="2400" dirty="0">
                <a:solidFill>
                  <a:srgbClr val="000099"/>
                </a:solidFill>
                <a:latin typeface="+mn-lt"/>
                <a:ea typeface="Arial" panose="020B0604020202020204" pitchFamily="34" charset="0"/>
              </a:rPr>
              <a:t> </a:t>
            </a:r>
            <a:r>
              <a:rPr lang="en-US" altLang="en-US" sz="2400" dirty="0">
                <a:latin typeface="+mn-lt"/>
                <a:ea typeface="Arial" panose="020B0604020202020204" pitchFamily="34" charset="0"/>
              </a:rPr>
              <a:t>delay, loss, throughput in networks</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1.5</a:t>
            </a:r>
            <a:r>
              <a:rPr lang="en-US" altLang="en-US" sz="2400" dirty="0">
                <a:latin typeface="+mn-lt"/>
                <a:ea typeface="Arial" panose="020B0604020202020204" pitchFamily="34" charset="0"/>
              </a:rPr>
              <a:t> protocol layers, service models</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1.6</a:t>
            </a:r>
            <a:r>
              <a:rPr lang="en-US" altLang="en-US" sz="2400" dirty="0">
                <a:latin typeface="+mn-lt"/>
                <a:ea typeface="Arial" panose="020B0604020202020204" pitchFamily="34" charset="0"/>
              </a:rPr>
              <a:t> networks under attack: security</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1.7</a:t>
            </a:r>
            <a:r>
              <a:rPr lang="en-US" altLang="en-US" sz="2400" dirty="0">
                <a:latin typeface="+mn-lt"/>
                <a:ea typeface="Arial" panose="020B0604020202020204" pitchFamily="34" charset="0"/>
              </a:rPr>
              <a:t> history</a:t>
            </a:r>
            <a:endParaRPr lang="en-US" sz="2400" dirty="0">
              <a:latin typeface="+mn-lt"/>
            </a:endParaRPr>
          </a:p>
        </p:txBody>
      </p:sp>
    </p:spTree>
    <p:extLst>
      <p:ext uri="{BB962C8B-B14F-4D97-AF65-F5344CB8AC3E}">
        <p14:creationId xmlns:p14="http://schemas.microsoft.com/office/powerpoint/2010/main" val="1685463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ea typeface="ＭＳ Ｐゴシック" panose="020B0600070205080204" pitchFamily="34" charset="-128"/>
              </a:rPr>
              <a:t>The Network Core</a:t>
            </a:r>
            <a:endParaRPr lang="en-US" dirty="0"/>
          </a:p>
        </p:txBody>
      </p:sp>
      <p:sp>
        <p:nvSpPr>
          <p:cNvPr id="5" name="Text Placeholder 4"/>
          <p:cNvSpPr>
            <a:spLocks noGrp="1"/>
          </p:cNvSpPr>
          <p:nvPr>
            <p:ph type="body" idx="1"/>
          </p:nvPr>
        </p:nvSpPr>
        <p:spPr>
          <a:xfrm>
            <a:off x="457200" y="1600200"/>
            <a:ext cx="4147457" cy="4525963"/>
          </a:xfrm>
        </p:spPr>
        <p:txBody>
          <a:bodyPr/>
          <a:lstStyle/>
          <a:p>
            <a:pPr eaLnBrk="1" hangingPunct="1"/>
            <a:r>
              <a:rPr lang="en-US" altLang="en-US" sz="2200" dirty="0">
                <a:latin typeface="+mn-lt"/>
                <a:ea typeface="ＭＳ Ｐゴシック" panose="020B0600070205080204" pitchFamily="34" charset="-128"/>
              </a:rPr>
              <a:t>mesh of interconnected routers</a:t>
            </a:r>
          </a:p>
          <a:p>
            <a:pPr eaLnBrk="1" hangingPunct="1"/>
            <a:r>
              <a:rPr lang="en-US" altLang="en-US" sz="2200" dirty="0">
                <a:solidFill>
                  <a:schemeClr val="tx1"/>
                </a:solidFill>
                <a:latin typeface="+mn-lt"/>
                <a:ea typeface="ＭＳ Ｐゴシック" panose="020B0600070205080204" pitchFamily="34" charset="-128"/>
              </a:rPr>
              <a:t>packet-switching: hosts break application-layer messages into packets</a:t>
            </a:r>
          </a:p>
          <a:p>
            <a:pPr lvl="1" eaLnBrk="1" hangingPunct="1"/>
            <a:r>
              <a:rPr lang="en-US" altLang="en-US" sz="2200" dirty="0">
                <a:latin typeface="+mn-lt"/>
                <a:ea typeface="Arial" panose="020B0604020202020204" pitchFamily="34" charset="0"/>
              </a:rPr>
              <a:t>forward packets</a:t>
            </a:r>
            <a:r>
              <a:rPr lang="en-US" altLang="en-US" sz="2200" i="1" dirty="0">
                <a:latin typeface="+mn-lt"/>
                <a:ea typeface="Arial" panose="020B0604020202020204" pitchFamily="34" charset="0"/>
              </a:rPr>
              <a:t> </a:t>
            </a:r>
            <a:r>
              <a:rPr lang="en-US" altLang="en-US" sz="2200" dirty="0">
                <a:latin typeface="+mn-lt"/>
                <a:ea typeface="Arial" panose="020B0604020202020204" pitchFamily="34" charset="0"/>
              </a:rPr>
              <a:t>from one router to the next, across links on path from source to destination</a:t>
            </a:r>
          </a:p>
          <a:p>
            <a:pPr lvl="1" eaLnBrk="1" hangingPunct="1"/>
            <a:r>
              <a:rPr lang="en-US" altLang="en-US" sz="2200" dirty="0">
                <a:latin typeface="+mn-lt"/>
                <a:ea typeface="Arial" panose="020B0604020202020204" pitchFamily="34" charset="0"/>
              </a:rPr>
              <a:t>each packet transmitted at full link capacity</a:t>
            </a:r>
            <a:endParaRPr lang="en-US" sz="2200" dirty="0">
              <a:latin typeface="+mn-lt"/>
            </a:endParaRPr>
          </a:p>
        </p:txBody>
      </p:sp>
      <p:pic>
        <p:nvPicPr>
          <p:cNvPr id="2" name="Picture 1" descr="In the computer networking process, the global I S P and regional I S P each consists of interconnected rout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3505" y="1580429"/>
            <a:ext cx="3424615" cy="4525747"/>
          </a:xfrm>
          <a:prstGeom prst="rect">
            <a:avLst/>
          </a:prstGeom>
        </p:spPr>
      </p:pic>
    </p:spTree>
    <p:extLst>
      <p:ext uri="{BB962C8B-B14F-4D97-AF65-F5344CB8AC3E}">
        <p14:creationId xmlns:p14="http://schemas.microsoft.com/office/powerpoint/2010/main" val="338679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panose="020B0600070205080204" pitchFamily="34" charset="-128"/>
              </a:rPr>
              <a:t>Packet-Switching: Store-and-Forward </a:t>
            </a:r>
            <a:r>
              <a:rPr lang="en-US" altLang="en-US" sz="2000" b="0" dirty="0">
                <a:ea typeface="ＭＳ Ｐゴシック" panose="020B0600070205080204" pitchFamily="34" charset="-128"/>
              </a:rPr>
              <a:t>(1 of 3)</a:t>
            </a:r>
            <a:endParaRPr lang="en-US" sz="2000" b="0" dirty="0"/>
          </a:p>
        </p:txBody>
      </p:sp>
      <p:pic>
        <p:nvPicPr>
          <p:cNvPr id="5" name="Picture 4" descr="A diagram of store and forward packet switching has 3 main connected parts. Part 1. A source computer has 3 packets with L bits per packet. Packet 1 is not completely filled. This packet is connected to an identical packet inside a router in part 2. Part 2. The source in part 1 connects via an R b p s cable to a router. A packet is in the router and fills up from packet 1 in the source. Part 3. The router in part 2 connects to a destination computer via an R b p s cab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008" y="2419312"/>
            <a:ext cx="8195984" cy="2313299"/>
          </a:xfrm>
          <a:prstGeom prst="rect">
            <a:avLst/>
          </a:prstGeom>
        </p:spPr>
      </p:pic>
    </p:spTree>
    <p:extLst>
      <p:ext uri="{BB962C8B-B14F-4D97-AF65-F5344CB8AC3E}">
        <p14:creationId xmlns:p14="http://schemas.microsoft.com/office/powerpoint/2010/main" val="1689171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panose="020B0600070205080204" pitchFamily="34" charset="-128"/>
              </a:rPr>
              <a:t>Packet-Switching: Store-and-Forward </a:t>
            </a:r>
            <a:r>
              <a:rPr lang="en-US" altLang="en-US" sz="2000" b="0" dirty="0">
                <a:ea typeface="ＭＳ Ｐゴシック" panose="020B0600070205080204" pitchFamily="34" charset="-128"/>
              </a:rPr>
              <a:t>(2 of 3)</a:t>
            </a:r>
            <a:endParaRPr lang="en-US" sz="2000" b="0" dirty="0"/>
          </a:p>
        </p:txBody>
      </p:sp>
      <p:sp>
        <p:nvSpPr>
          <p:cNvPr id="3" name="Text Placeholder 2"/>
          <p:cNvSpPr>
            <a:spLocks noGrp="1"/>
          </p:cNvSpPr>
          <p:nvPr>
            <p:ph idx="1"/>
          </p:nvPr>
        </p:nvSpPr>
        <p:spPr>
          <a:xfrm>
            <a:off x="457199" y="1600200"/>
            <a:ext cx="1187205" cy="711176"/>
          </a:xfrm>
        </p:spPr>
        <p:txBody>
          <a:bodyPr/>
          <a:lstStyle/>
          <a:p>
            <a:pPr marL="255600" indent="-255600" eaLnBrk="1" hangingPunct="1"/>
            <a:r>
              <a:rPr lang="en-US" altLang="en-US" sz="2400" dirty="0">
                <a:latin typeface="+mn-lt"/>
                <a:ea typeface="ＭＳ Ｐゴシック" panose="020B0600070205080204" pitchFamily="34" charset="-128"/>
              </a:rPr>
              <a:t>takes</a:t>
            </a:r>
            <a:endParaRPr lang="en-US" sz="2400" dirty="0">
              <a:latin typeface="+mn-lt"/>
            </a:endParaRPr>
          </a:p>
        </p:txBody>
      </p:sp>
      <p:graphicFrame>
        <p:nvGraphicFramePr>
          <p:cNvPr id="5" name="Object 4" descr="Start fraction L over R end fraction."/>
          <p:cNvGraphicFramePr>
            <a:graphicFrameLocks noChangeAspect="1"/>
          </p:cNvGraphicFramePr>
          <p:nvPr>
            <p:extLst>
              <p:ext uri="{D42A27DB-BD31-4B8C-83A1-F6EECF244321}">
                <p14:modId xmlns:p14="http://schemas.microsoft.com/office/powerpoint/2010/main" val="75437721"/>
              </p:ext>
            </p:extLst>
          </p:nvPr>
        </p:nvGraphicFramePr>
        <p:xfrm>
          <a:off x="1600479" y="1572063"/>
          <a:ext cx="326020" cy="673778"/>
        </p:xfrm>
        <a:graphic>
          <a:graphicData uri="http://schemas.openxmlformats.org/presentationml/2006/ole">
            <mc:AlternateContent xmlns:mc="http://schemas.openxmlformats.org/markup-compatibility/2006">
              <mc:Choice xmlns:v="urn:schemas-microsoft-com:vml" Requires="v">
                <p:oleObj spid="_x0000_s16906" name="Equation" r:id="rId3" imgW="190440" imgH="393480" progId="Equation.DSMT4">
                  <p:embed/>
                </p:oleObj>
              </mc:Choice>
              <mc:Fallback>
                <p:oleObj name="Equation" r:id="rId3" imgW="190440" imgH="393480" progId="Equation.DSMT4">
                  <p:embed/>
                  <p:pic>
                    <p:nvPicPr>
                      <p:cNvPr id="0" name=""/>
                      <p:cNvPicPr/>
                      <p:nvPr/>
                    </p:nvPicPr>
                    <p:blipFill>
                      <a:blip r:embed="rId4"/>
                      <a:stretch>
                        <a:fillRect/>
                      </a:stretch>
                    </p:blipFill>
                    <p:spPr>
                      <a:xfrm>
                        <a:off x="1600479" y="1572063"/>
                        <a:ext cx="326020" cy="673778"/>
                      </a:xfrm>
                      <a:prstGeom prst="rect">
                        <a:avLst/>
                      </a:prstGeom>
                    </p:spPr>
                  </p:pic>
                </p:oleObj>
              </mc:Fallback>
            </mc:AlternateContent>
          </a:graphicData>
        </a:graphic>
      </p:graphicFrame>
      <p:sp>
        <p:nvSpPr>
          <p:cNvPr id="4" name="Content Placeholder 3"/>
          <p:cNvSpPr>
            <a:spLocks noGrp="1"/>
          </p:cNvSpPr>
          <p:nvPr>
            <p:ph idx="13"/>
          </p:nvPr>
        </p:nvSpPr>
        <p:spPr>
          <a:xfrm>
            <a:off x="1891824" y="1596651"/>
            <a:ext cx="6794976" cy="711176"/>
          </a:xfrm>
        </p:spPr>
        <p:txBody>
          <a:bodyPr/>
          <a:lstStyle/>
          <a:p>
            <a:pPr marL="255600" indent="-255600" eaLnBrk="1" hangingPunct="1">
              <a:buNone/>
            </a:pPr>
            <a:r>
              <a:rPr lang="en-US" altLang="en-US" sz="2400" dirty="0">
                <a:latin typeface="+mn-lt"/>
                <a:ea typeface="ＭＳ Ｐゴシック" panose="020B0600070205080204" pitchFamily="34" charset="-128"/>
              </a:rPr>
              <a:t>seconds to transmit (push out) </a:t>
            </a:r>
            <a:r>
              <a:rPr lang="en-US" altLang="en-US" sz="2400" i="1" dirty="0">
                <a:latin typeface="+mn-lt"/>
                <a:ea typeface="ＭＳ Ｐゴシック" panose="020B0600070205080204" pitchFamily="34" charset="-128"/>
              </a:rPr>
              <a:t>L-</a:t>
            </a:r>
            <a:r>
              <a:rPr lang="en-US" altLang="en-US" sz="2400" dirty="0">
                <a:latin typeface="+mn-lt"/>
                <a:ea typeface="ＭＳ Ｐゴシック" panose="020B0600070205080204" pitchFamily="34" charset="-128"/>
              </a:rPr>
              <a:t>bit packet into</a:t>
            </a:r>
          </a:p>
        </p:txBody>
      </p:sp>
      <p:sp>
        <p:nvSpPr>
          <p:cNvPr id="7" name="Content Placeholder 6"/>
          <p:cNvSpPr>
            <a:spLocks noGrp="1"/>
          </p:cNvSpPr>
          <p:nvPr>
            <p:ph idx="14"/>
          </p:nvPr>
        </p:nvSpPr>
        <p:spPr>
          <a:xfrm>
            <a:off x="571500" y="2129828"/>
            <a:ext cx="3135086" cy="441180"/>
          </a:xfrm>
        </p:spPr>
        <p:txBody>
          <a:bodyPr/>
          <a:lstStyle/>
          <a:p>
            <a:pPr marL="179388" indent="0">
              <a:buNone/>
            </a:pPr>
            <a:r>
              <a:rPr lang="en-US" altLang="en-US" sz="2400" dirty="0">
                <a:latin typeface="+mn-lt"/>
                <a:ea typeface="ＭＳ Ｐゴシック" panose="020B0600070205080204" pitchFamily="34" charset="-128"/>
              </a:rPr>
              <a:t>link </a:t>
            </a:r>
            <a:r>
              <a:rPr lang="en-US" sz="2400" dirty="0">
                <a:latin typeface="+mn-lt"/>
              </a:rPr>
              <a:t>at </a:t>
            </a:r>
            <a:r>
              <a:rPr lang="en-US" altLang="en-US" sz="2400" i="1" dirty="0">
                <a:latin typeface="+mn-lt"/>
                <a:ea typeface="ＭＳ Ｐゴシック" panose="020B0600070205080204" pitchFamily="34" charset="-128"/>
              </a:rPr>
              <a:t>R</a:t>
            </a:r>
            <a:r>
              <a:rPr lang="en-US" altLang="en-US" sz="2400" dirty="0">
                <a:latin typeface="+mn-lt"/>
                <a:ea typeface="ＭＳ Ｐゴシック" panose="020B0600070205080204" pitchFamily="34" charset="-128"/>
              </a:rPr>
              <a:t> bps</a:t>
            </a:r>
            <a:endParaRPr lang="en-US" sz="2400" dirty="0">
              <a:latin typeface="+mn-lt"/>
            </a:endParaRPr>
          </a:p>
        </p:txBody>
      </p:sp>
      <p:sp>
        <p:nvSpPr>
          <p:cNvPr id="8" name="Content Placeholder 7"/>
          <p:cNvSpPr>
            <a:spLocks noGrp="1"/>
          </p:cNvSpPr>
          <p:nvPr>
            <p:ph idx="15"/>
          </p:nvPr>
        </p:nvSpPr>
        <p:spPr>
          <a:xfrm>
            <a:off x="457200" y="2608705"/>
            <a:ext cx="8229600" cy="892179"/>
          </a:xfrm>
        </p:spPr>
        <p:txBody>
          <a:bodyPr/>
          <a:lstStyle/>
          <a:p>
            <a:pPr indent="-255600"/>
            <a:r>
              <a:rPr lang="en-US" altLang="en-US" sz="2400" b="1" dirty="0">
                <a:solidFill>
                  <a:schemeClr val="tx1"/>
                </a:solidFill>
                <a:latin typeface="+mn-lt"/>
                <a:ea typeface="ＭＳ Ｐゴシック" panose="020B0600070205080204" pitchFamily="34" charset="-128"/>
              </a:rPr>
              <a:t>store and forward:</a:t>
            </a:r>
            <a:r>
              <a:rPr lang="en-US" altLang="en-US" sz="2400" i="1" dirty="0">
                <a:solidFill>
                  <a:srgbClr val="FF0000"/>
                </a:solidFill>
                <a:latin typeface="+mn-lt"/>
                <a:ea typeface="ＭＳ Ｐゴシック" panose="020B0600070205080204" pitchFamily="34" charset="-128"/>
              </a:rPr>
              <a:t> </a:t>
            </a:r>
            <a:r>
              <a:rPr lang="en-US" altLang="en-US" sz="2400" dirty="0">
                <a:latin typeface="+mn-lt"/>
                <a:ea typeface="ＭＳ Ｐゴシック" panose="020B0600070205080204" pitchFamily="34" charset="-128"/>
              </a:rPr>
              <a:t>entire packet must arrive at router before it can be transmitted on next link</a:t>
            </a:r>
          </a:p>
          <a:p>
            <a:pPr indent="-255600"/>
            <a:r>
              <a:rPr lang="en-US" sz="2400" dirty="0">
                <a:latin typeface="+mn-lt"/>
                <a:ea typeface="ＭＳ Ｐゴシック" panose="020B0600070205080204" pitchFamily="34" charset="-128"/>
              </a:rPr>
              <a:t> </a:t>
            </a:r>
            <a:endParaRPr lang="en-US" sz="2400" dirty="0">
              <a:latin typeface="+mn-lt"/>
            </a:endParaRPr>
          </a:p>
        </p:txBody>
      </p:sp>
      <p:pic>
        <p:nvPicPr>
          <p:cNvPr id="15" name="Picture 14" descr="End to end delay equals start fraction 2 L over R end fraction, assuming zero propagation delay. More on delay shortly."/>
          <p:cNvPicPr>
            <a:picLocks noChangeAspect="1"/>
          </p:cNvPicPr>
          <p:nvPr/>
        </p:nvPicPr>
        <p:blipFill rotWithShape="1">
          <a:blip r:embed="rId5"/>
          <a:srcRect l="4469" r="1395"/>
          <a:stretch/>
        </p:blipFill>
        <p:spPr>
          <a:xfrm>
            <a:off x="806239" y="3432366"/>
            <a:ext cx="7960092" cy="1274174"/>
          </a:xfrm>
          <a:prstGeom prst="rect">
            <a:avLst/>
          </a:prstGeom>
        </p:spPr>
      </p:pic>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EB968B6D-7B1B-1342-93DE-6E1C478628C1}"/>
                  </a:ext>
                </a:extLst>
              </p14:cNvPr>
              <p14:cNvContentPartPr/>
              <p14:nvPr/>
            </p14:nvContentPartPr>
            <p14:xfrm>
              <a:off x="342360" y="63360"/>
              <a:ext cx="7709400" cy="4452120"/>
            </p14:xfrm>
          </p:contentPart>
        </mc:Choice>
        <mc:Fallback>
          <p:pic>
            <p:nvPicPr>
              <p:cNvPr id="6" name="Ink 5">
                <a:extLst>
                  <a:ext uri="{FF2B5EF4-FFF2-40B4-BE49-F238E27FC236}">
                    <a16:creationId xmlns:a16="http://schemas.microsoft.com/office/drawing/2014/main" id="{EB968B6D-7B1B-1342-93DE-6E1C478628C1}"/>
                  </a:ext>
                </a:extLst>
              </p:cNvPr>
              <p:cNvPicPr/>
              <p:nvPr/>
            </p:nvPicPr>
            <p:blipFill>
              <a:blip r:embed="rId7"/>
              <a:stretch>
                <a:fillRect/>
              </a:stretch>
            </p:blipFill>
            <p:spPr>
              <a:xfrm>
                <a:off x="333000" y="54000"/>
                <a:ext cx="7728120" cy="4470840"/>
              </a:xfrm>
              <a:prstGeom prst="rect">
                <a:avLst/>
              </a:prstGeom>
            </p:spPr>
          </p:pic>
        </mc:Fallback>
      </mc:AlternateContent>
    </p:spTree>
    <p:extLst>
      <p:ext uri="{BB962C8B-B14F-4D97-AF65-F5344CB8AC3E}">
        <p14:creationId xmlns:p14="http://schemas.microsoft.com/office/powerpoint/2010/main" val="4145301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en-US" dirty="0">
                <a:ea typeface="ＭＳ Ｐゴシック" panose="020B0600070205080204" pitchFamily="34" charset="-128"/>
              </a:rPr>
              <a:t>Packet-Switching: Store-and-Forward </a:t>
            </a:r>
            <a:r>
              <a:rPr lang="en-US" altLang="en-US" sz="2000" b="0" dirty="0">
                <a:ea typeface="ＭＳ Ｐゴシック" panose="020B0600070205080204" pitchFamily="34" charset="-128"/>
              </a:rPr>
              <a:t>(3 of 3)</a:t>
            </a:r>
            <a:endParaRPr lang="en-US" b="0" dirty="0"/>
          </a:p>
        </p:txBody>
      </p:sp>
      <p:sp>
        <p:nvSpPr>
          <p:cNvPr id="8" name="Text Placeholder 7"/>
          <p:cNvSpPr>
            <a:spLocks noGrp="1"/>
          </p:cNvSpPr>
          <p:nvPr>
            <p:ph type="body" idx="1"/>
          </p:nvPr>
        </p:nvSpPr>
        <p:spPr/>
        <p:txBody>
          <a:bodyPr/>
          <a:lstStyle/>
          <a:p>
            <a:pPr eaLnBrk="1" hangingPunct="1">
              <a:lnSpc>
                <a:spcPct val="90000"/>
              </a:lnSpc>
              <a:buFont typeface="Wingdings" charset="0"/>
              <a:buNone/>
              <a:defRPr/>
            </a:pPr>
            <a:r>
              <a:rPr lang="en-US" sz="2400" b="1" dirty="0">
                <a:solidFill>
                  <a:schemeClr val="tx1"/>
                </a:solidFill>
                <a:latin typeface="+mn-lt"/>
              </a:rPr>
              <a:t>one-hop numerical example:</a:t>
            </a:r>
          </a:p>
          <a:p>
            <a:pPr>
              <a:buSzTx/>
              <a:defRPr/>
            </a:pPr>
            <a:r>
              <a:rPr lang="en-US" sz="2400" i="1" dirty="0">
                <a:latin typeface="+mn-lt"/>
              </a:rPr>
              <a:t>L</a:t>
            </a:r>
            <a:r>
              <a:rPr lang="en-US" sz="2400" dirty="0">
                <a:latin typeface="+mn-lt"/>
              </a:rPr>
              <a:t> = 7.5 Mbits</a:t>
            </a:r>
          </a:p>
          <a:p>
            <a:pPr>
              <a:buSzTx/>
              <a:defRPr/>
            </a:pPr>
            <a:r>
              <a:rPr lang="en-US" sz="2400" i="1" dirty="0">
                <a:latin typeface="+mn-lt"/>
              </a:rPr>
              <a:t>R</a:t>
            </a:r>
            <a:r>
              <a:rPr lang="en-US" sz="2400" dirty="0">
                <a:latin typeface="+mn-lt"/>
              </a:rPr>
              <a:t> = 1.5 M</a:t>
            </a:r>
            <a:r>
              <a:rPr lang="en-US" sz="100" dirty="0">
                <a:latin typeface="+mn-lt"/>
              </a:rPr>
              <a:t> </a:t>
            </a:r>
            <a:r>
              <a:rPr lang="en-US" sz="2400" dirty="0">
                <a:latin typeface="+mn-lt"/>
              </a:rPr>
              <a:t>b</a:t>
            </a:r>
            <a:r>
              <a:rPr lang="en-US" sz="100" dirty="0">
                <a:latin typeface="+mn-lt"/>
              </a:rPr>
              <a:t> </a:t>
            </a:r>
            <a:r>
              <a:rPr lang="en-US" sz="2400" dirty="0">
                <a:latin typeface="+mn-lt"/>
              </a:rPr>
              <a:t>p</a:t>
            </a:r>
            <a:r>
              <a:rPr lang="en-US" sz="100" dirty="0">
                <a:latin typeface="+mn-lt"/>
              </a:rPr>
              <a:t> </a:t>
            </a:r>
            <a:r>
              <a:rPr lang="en-US" sz="2400" dirty="0">
                <a:latin typeface="+mn-lt"/>
              </a:rPr>
              <a:t>s</a:t>
            </a:r>
          </a:p>
          <a:p>
            <a:pPr>
              <a:buSzTx/>
              <a:defRPr/>
            </a:pPr>
            <a:r>
              <a:rPr lang="en-US" sz="2400" dirty="0">
                <a:latin typeface="+mn-lt"/>
              </a:rPr>
              <a:t>one-hop transmission delay = 5 sec</a:t>
            </a:r>
          </a:p>
        </p:txBody>
      </p:sp>
    </p:spTree>
    <p:extLst>
      <p:ext uri="{BB962C8B-B14F-4D97-AF65-F5344CB8AC3E}">
        <p14:creationId xmlns:p14="http://schemas.microsoft.com/office/powerpoint/2010/main" val="4223236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Packet Switching: Queueing Delay, Loss</a:t>
            </a:r>
          </a:p>
        </p:txBody>
      </p:sp>
      <p:pic>
        <p:nvPicPr>
          <p:cNvPr id="4" name="Picture 3" descr="A diagram of queueing delay and loss has 2 connected main parts. There are 5 different P C’s in the diagram, A through E. Part 1. P C’s A and B are connected to a router. R = 100 M b per second. P C A has a green packet. P C B has a blue packet. The router has a queue of packets waiting for the output link. The queue is green, blue, green, green. The router has a wire that connects to a router in part 2. On the wire, R = 1.5 M b per second, there is a line of packets. Green, blue, green, green, blue, space, blue, space, green. Part 2. The router connected to part 1, has 2 other wires. 1 wire connects to P C C. Another wire connects to another router. This router has 2 wires. 1 connects to P C D and the other connects to P C 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28" y="1619518"/>
            <a:ext cx="8277944" cy="2123100"/>
          </a:xfrm>
          <a:prstGeom prst="rect">
            <a:avLst/>
          </a:prstGeom>
        </p:spPr>
      </p:pic>
      <p:sp>
        <p:nvSpPr>
          <p:cNvPr id="3" name="Text Placeholder 2"/>
          <p:cNvSpPr>
            <a:spLocks noGrp="1"/>
          </p:cNvSpPr>
          <p:nvPr>
            <p:ph type="body" idx="1"/>
          </p:nvPr>
        </p:nvSpPr>
        <p:spPr>
          <a:xfrm>
            <a:off x="457200" y="4049486"/>
            <a:ext cx="8229600" cy="2076677"/>
          </a:xfrm>
        </p:spPr>
        <p:txBody>
          <a:bodyPr/>
          <a:lstStyle/>
          <a:p>
            <a:pPr marL="0" indent="0">
              <a:lnSpc>
                <a:spcPct val="85000"/>
              </a:lnSpc>
              <a:buClr>
                <a:schemeClr val="accent2"/>
              </a:buClr>
              <a:buSzPct val="85000"/>
              <a:buFont typeface="Wingdings" charset="0"/>
              <a:buNone/>
              <a:defRPr/>
            </a:pPr>
            <a:r>
              <a:rPr lang="en-US" sz="2200" b="1" dirty="0">
                <a:solidFill>
                  <a:schemeClr val="tx1"/>
                </a:solidFill>
                <a:latin typeface="+mn-lt"/>
                <a:ea typeface="ＭＳ Ｐゴシック" charset="0"/>
                <a:cs typeface="ＭＳ Ｐゴシック" charset="0"/>
              </a:rPr>
              <a:t>queuing and loss:</a:t>
            </a:r>
          </a:p>
          <a:p>
            <a:pPr>
              <a:buClr>
                <a:schemeClr val="tx2"/>
              </a:buClr>
              <a:defRPr/>
            </a:pPr>
            <a:r>
              <a:rPr lang="en-US" sz="2200" dirty="0">
                <a:latin typeface="+mn-lt"/>
                <a:ea typeface="ＭＳ Ｐゴシック" charset="0"/>
                <a:cs typeface="ＭＳ Ｐゴシック" charset="0"/>
              </a:rPr>
              <a:t>if arrival rate (in bits) to link exceeds transmission rate of link for a period of time:</a:t>
            </a:r>
          </a:p>
          <a:p>
            <a:pPr lvl="1">
              <a:buClr>
                <a:schemeClr val="tx2"/>
              </a:buClr>
              <a:defRPr/>
            </a:pPr>
            <a:r>
              <a:rPr lang="en-US" sz="2200" dirty="0">
                <a:latin typeface="+mn-lt"/>
                <a:ea typeface="ＭＳ Ｐゴシック" charset="0"/>
                <a:cs typeface="ＭＳ Ｐゴシック" charset="0"/>
              </a:rPr>
              <a:t>packets will queue, wait to be transmitted on link</a:t>
            </a:r>
          </a:p>
          <a:p>
            <a:pPr lvl="1">
              <a:buClr>
                <a:schemeClr val="tx2"/>
              </a:buClr>
              <a:defRPr/>
            </a:pPr>
            <a:r>
              <a:rPr lang="en-US" sz="2200" dirty="0">
                <a:latin typeface="+mn-lt"/>
                <a:ea typeface="ＭＳ Ｐゴシック" charset="0"/>
                <a:cs typeface="ＭＳ Ｐゴシック" charset="0"/>
              </a:rPr>
              <a:t>packets can be dropped (lost) if memory (buffer) fills up</a:t>
            </a:r>
            <a:endParaRPr lang="en-US" sz="2200" dirty="0">
              <a:latin typeface="+mn-lt"/>
            </a:endParaRPr>
          </a:p>
        </p:txBody>
      </p:sp>
    </p:spTree>
    <p:extLst>
      <p:ext uri="{BB962C8B-B14F-4D97-AF65-F5344CB8AC3E}">
        <p14:creationId xmlns:p14="http://schemas.microsoft.com/office/powerpoint/2010/main" val="243321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Key Network-Core Functions</a:t>
            </a:r>
          </a:p>
        </p:txBody>
      </p:sp>
      <p:pic>
        <p:nvPicPr>
          <p:cNvPr id="4" name="Picture 3" descr="A diagram of core functions has 2 main parts. Part 1. There are 6 interconnected routers, arranged in a pentagram with 1 router at the center. An unnumbered connection wires to a packet with 0 1 1 1 on the side. This is the destination address in the arriving packet’s header. The packet has an arrow that follows the wire into the router and then toward another router. Each router has a table above it. Part 2, the table. A table has 2 parts, routing and forwarding. Routing, or routing algorithm, determines the source destination route take by packets. This part flows to the next part. Forwarding, move packets from router’s input to appropriate router output. There is a table called, local forwarding table. The table has 2 columns, header value and output link. There are 4 rows. Row 1. Header value, 0 1 0 0. Output, 3. Row 2. Header value, 0 1 0 1. Output, 2. Row 3. Header value, 0 1 1 1. Output, 2. Row 4. Header value, 1 0 0 1. Output,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8588" y="1876386"/>
            <a:ext cx="6546823" cy="4013346"/>
          </a:xfrm>
          <a:prstGeom prst="rect">
            <a:avLst/>
          </a:prstGeom>
        </p:spPr>
      </p:pic>
    </p:spTree>
    <p:extLst>
      <p:ext uri="{BB962C8B-B14F-4D97-AF65-F5344CB8AC3E}">
        <p14:creationId xmlns:p14="http://schemas.microsoft.com/office/powerpoint/2010/main" val="1745203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Core: Circuit Switching </a:t>
            </a:r>
            <a:r>
              <a:rPr lang="en-US" sz="2000" b="0" dirty="0"/>
              <a:t>(1 of 2)</a:t>
            </a:r>
          </a:p>
        </p:txBody>
      </p:sp>
      <p:sp>
        <p:nvSpPr>
          <p:cNvPr id="3" name="Text Placeholder 2"/>
          <p:cNvSpPr>
            <a:spLocks noGrp="1"/>
          </p:cNvSpPr>
          <p:nvPr>
            <p:ph type="body" idx="1"/>
          </p:nvPr>
        </p:nvSpPr>
        <p:spPr/>
        <p:txBody>
          <a:bodyPr/>
          <a:lstStyle/>
          <a:p>
            <a:pPr marL="0" indent="0" eaLnBrk="1" hangingPunct="1">
              <a:buFont typeface="Wingdings" panose="05000000000000000000" pitchFamily="2" charset="2"/>
              <a:buNone/>
            </a:pPr>
            <a:r>
              <a:rPr lang="en-US" altLang="en-US" sz="2400" b="1" dirty="0">
                <a:solidFill>
                  <a:schemeClr val="tx1"/>
                </a:solidFill>
                <a:latin typeface="+mn-lt"/>
                <a:ea typeface="ＭＳ Ｐゴシック" panose="020B0600070205080204" pitchFamily="34" charset="-128"/>
              </a:rPr>
              <a:t>end-end resources allocated to, reserved for </a:t>
            </a:r>
            <a:r>
              <a:rPr lang="en-US" altLang="ja-JP" sz="2400" b="1" dirty="0">
                <a:solidFill>
                  <a:schemeClr val="tx1"/>
                </a:solidFill>
                <a:latin typeface="+mn-lt"/>
                <a:ea typeface="ＭＳ Ｐゴシック" panose="020B0600070205080204" pitchFamily="34" charset="-128"/>
              </a:rPr>
              <a:t>“call” between source &amp; dest:</a:t>
            </a:r>
          </a:p>
          <a:p>
            <a:pPr eaLnBrk="1" hangingPunct="1"/>
            <a:r>
              <a:rPr lang="en-US" altLang="en-US" sz="2400" dirty="0">
                <a:latin typeface="+mn-lt"/>
                <a:ea typeface="ＭＳ Ｐゴシック" panose="020B0600070205080204" pitchFamily="34" charset="-128"/>
              </a:rPr>
              <a:t>in diagram, each link has four circuits.</a:t>
            </a:r>
          </a:p>
          <a:p>
            <a:pPr marL="741600" lvl="1" indent="-284400" eaLnBrk="1" hangingPunct="1"/>
            <a:r>
              <a:rPr lang="en-US" altLang="en-US" sz="2400" dirty="0">
                <a:latin typeface="+mn-lt"/>
                <a:ea typeface="ＭＳ Ｐゴシック" panose="020B0600070205080204" pitchFamily="34" charset="-128"/>
              </a:rPr>
              <a:t>call gets 2</a:t>
            </a:r>
            <a:r>
              <a:rPr lang="en-US" altLang="en-US" sz="2400" baseline="30000" dirty="0">
                <a:latin typeface="+mn-lt"/>
                <a:ea typeface="ＭＳ Ｐゴシック" panose="020B0600070205080204" pitchFamily="34" charset="-128"/>
              </a:rPr>
              <a:t>nd</a:t>
            </a:r>
            <a:r>
              <a:rPr lang="en-US" altLang="en-US" sz="2400" dirty="0">
                <a:latin typeface="+mn-lt"/>
                <a:ea typeface="ＭＳ Ｐゴシック" panose="020B0600070205080204" pitchFamily="34" charset="-128"/>
              </a:rPr>
              <a:t> circuit in top link and 1</a:t>
            </a:r>
            <a:r>
              <a:rPr lang="en-US" altLang="en-US" sz="2400" baseline="30000" dirty="0">
                <a:latin typeface="+mn-lt"/>
                <a:ea typeface="ＭＳ Ｐゴシック" panose="020B0600070205080204" pitchFamily="34" charset="-128"/>
              </a:rPr>
              <a:t>st</a:t>
            </a:r>
            <a:r>
              <a:rPr lang="en-US" altLang="en-US" sz="2400" dirty="0">
                <a:latin typeface="+mn-lt"/>
                <a:ea typeface="ＭＳ Ｐゴシック" panose="020B0600070205080204" pitchFamily="34" charset="-128"/>
              </a:rPr>
              <a:t> circuit in right link.</a:t>
            </a:r>
          </a:p>
          <a:p>
            <a:pPr eaLnBrk="1" hangingPunct="1"/>
            <a:r>
              <a:rPr lang="en-US" altLang="en-US" sz="2400" dirty="0">
                <a:latin typeface="+mn-lt"/>
                <a:ea typeface="ＭＳ Ｐゴシック" panose="020B0600070205080204" pitchFamily="34" charset="-128"/>
              </a:rPr>
              <a:t>dedicated resources: no sharing</a:t>
            </a:r>
          </a:p>
          <a:p>
            <a:pPr marL="741600" lvl="1" indent="-284400" eaLnBrk="1" hangingPunct="1"/>
            <a:r>
              <a:rPr lang="en-US" altLang="en-US" sz="2400" dirty="0">
                <a:latin typeface="+mn-lt"/>
                <a:ea typeface="Arial" panose="020B0604020202020204" pitchFamily="34" charset="0"/>
              </a:rPr>
              <a:t>circuit-like (guaranteed) performance</a:t>
            </a:r>
          </a:p>
          <a:p>
            <a:pPr eaLnBrk="1" hangingPunct="1"/>
            <a:r>
              <a:rPr lang="en-US" altLang="en-US" sz="2400" dirty="0">
                <a:latin typeface="+mn-lt"/>
                <a:ea typeface="ＭＳ Ｐゴシック" panose="020B0600070205080204" pitchFamily="34" charset="-128"/>
              </a:rPr>
              <a:t>circuit segment idle if not used by call </a:t>
            </a:r>
            <a:r>
              <a:rPr lang="en-US" altLang="en-US" sz="2400" b="1" dirty="0">
                <a:solidFill>
                  <a:schemeClr val="tx1"/>
                </a:solidFill>
                <a:latin typeface="+mn-lt"/>
                <a:ea typeface="ＭＳ Ｐゴシック" panose="020B0600070205080204" pitchFamily="34" charset="-128"/>
              </a:rPr>
              <a:t>(no sharing)</a:t>
            </a:r>
          </a:p>
          <a:p>
            <a:pPr eaLnBrk="1" hangingPunct="1"/>
            <a:r>
              <a:rPr lang="en-US" altLang="en-US" sz="2400" dirty="0">
                <a:latin typeface="+mn-lt"/>
                <a:ea typeface="ＭＳ Ｐゴシック" panose="020B0600070205080204" pitchFamily="34" charset="-128"/>
              </a:rPr>
              <a:t>commonly used in traditional telephone networks</a:t>
            </a:r>
            <a:endParaRPr lang="en-US" sz="2400" dirty="0">
              <a:latin typeface="+mn-lt"/>
            </a:endParaRPr>
          </a:p>
        </p:txBody>
      </p:sp>
    </p:spTree>
    <p:extLst>
      <p:ext uri="{BB962C8B-B14F-4D97-AF65-F5344CB8AC3E}">
        <p14:creationId xmlns:p14="http://schemas.microsoft.com/office/powerpoint/2010/main" val="1913186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Alternative Core: Circuit Switching </a:t>
            </a:r>
            <a:r>
              <a:rPr lang="en-US" sz="2000" b="0" dirty="0"/>
              <a:t>(2 of 2)</a:t>
            </a:r>
            <a:endParaRPr lang="en-US" dirty="0"/>
          </a:p>
        </p:txBody>
      </p:sp>
      <p:pic>
        <p:nvPicPr>
          <p:cNvPr id="5" name="Picture 4" descr="A diagram of circuit switching. There are 4 routers arranged in a square. Each router has multiple connections to the router next to it. The top left router has a P C wired to it. A thicker wire starts from that P C, to the top left router, to the top right router, to the bottom right router, and ends at another P C.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974" y="1681134"/>
            <a:ext cx="4142052" cy="4132332"/>
          </a:xfrm>
          <a:prstGeom prst="rect">
            <a:avLst/>
          </a:prstGeom>
        </p:spPr>
      </p:pic>
    </p:spTree>
    <p:extLst>
      <p:ext uri="{BB962C8B-B14F-4D97-AF65-F5344CB8AC3E}">
        <p14:creationId xmlns:p14="http://schemas.microsoft.com/office/powerpoint/2010/main" val="2581083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 Switching: F</a:t>
            </a:r>
            <a:r>
              <a:rPr lang="en-US" sz="100" dirty="0"/>
              <a:t> </a:t>
            </a:r>
            <a:r>
              <a:rPr lang="en-US" dirty="0"/>
              <a:t>D</a:t>
            </a:r>
            <a:r>
              <a:rPr lang="en-US" sz="100" dirty="0"/>
              <a:t> </a:t>
            </a:r>
            <a:r>
              <a:rPr lang="en-US" dirty="0"/>
              <a:t>M Versus T</a:t>
            </a:r>
            <a:r>
              <a:rPr lang="en-US" sz="100" dirty="0"/>
              <a:t> </a:t>
            </a:r>
            <a:r>
              <a:rPr lang="en-US" dirty="0"/>
              <a:t>D</a:t>
            </a:r>
            <a:r>
              <a:rPr lang="en-US" sz="100" dirty="0"/>
              <a:t> </a:t>
            </a:r>
            <a:r>
              <a:rPr lang="en-US" dirty="0"/>
              <a:t>M</a:t>
            </a:r>
          </a:p>
        </p:txBody>
      </p:sp>
      <p:pic>
        <p:nvPicPr>
          <p:cNvPr id="4" name="Picture 3" descr="2 graphs plot frequency over time. There are 4 users of 4 different colors, blue, green, yellow, magenta. Graph 1, F D M. On the graph, 4 long equal rectangles of each color are stacked horizontally atop one another. Graph 2, T D M. On the graph, 4 equal rectangles representing each users are vertically side by side. The users are arranged in a patter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859" y="1933293"/>
            <a:ext cx="6354282" cy="3976658"/>
          </a:xfrm>
          <a:prstGeom prst="rect">
            <a:avLst/>
          </a:prstGeom>
        </p:spPr>
      </p:pic>
    </p:spTree>
    <p:extLst>
      <p:ext uri="{BB962C8B-B14F-4D97-AF65-F5344CB8AC3E}">
        <p14:creationId xmlns:p14="http://schemas.microsoft.com/office/powerpoint/2010/main" val="3931850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2"/>
                </a:solidFill>
                <a:ea typeface="ＭＳ Ｐゴシック" charset="-128"/>
              </a:rPr>
              <a:t>Learning Objectives </a:t>
            </a:r>
            <a:r>
              <a:rPr lang="en-US" altLang="en-US" sz="2000" b="0" dirty="0">
                <a:solidFill>
                  <a:schemeClr val="tx2"/>
                </a:solidFill>
                <a:ea typeface="ＭＳ Ｐゴシック" charset="-128"/>
              </a:rPr>
              <a:t>(1 of 7)</a:t>
            </a:r>
            <a:endParaRPr lang="en-US" sz="2000" b="0" dirty="0">
              <a:solidFill>
                <a:schemeClr val="tx2"/>
              </a:solidFill>
            </a:endParaRPr>
          </a:p>
        </p:txBody>
      </p:sp>
      <p:sp>
        <p:nvSpPr>
          <p:cNvPr id="3" name="Text Placeholder 2"/>
          <p:cNvSpPr>
            <a:spLocks noGrp="1"/>
          </p:cNvSpPr>
          <p:nvPr>
            <p:ph idx="1"/>
          </p:nvPr>
        </p:nvSpPr>
        <p:spPr/>
        <p:txBody>
          <a:bodyPr/>
          <a:lstStyle/>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1.1</a:t>
            </a:r>
            <a:r>
              <a:rPr lang="en-US" altLang="en-US" sz="2400" dirty="0">
                <a:solidFill>
                  <a:schemeClr val="tx1"/>
                </a:solidFill>
                <a:latin typeface="+mn-lt"/>
                <a:ea typeface="Arial" panose="020B0604020202020204" pitchFamily="34" charset="0"/>
              </a:rPr>
              <a:t> </a:t>
            </a:r>
            <a:r>
              <a:rPr lang="en-US" altLang="en-US" sz="2400" b="1" dirty="0">
                <a:solidFill>
                  <a:schemeClr val="tx1"/>
                </a:solidFill>
                <a:latin typeface="+mn-lt"/>
                <a:ea typeface="Arial" panose="020B0604020202020204" pitchFamily="34" charset="0"/>
              </a:rPr>
              <a:t>what is the Internet?</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1.2</a:t>
            </a:r>
            <a:r>
              <a:rPr lang="en-US" altLang="en-US" sz="2400" dirty="0">
                <a:latin typeface="+mn-lt"/>
                <a:ea typeface="Arial" panose="020B0604020202020204" pitchFamily="34" charset="0"/>
              </a:rPr>
              <a:t> network edge</a:t>
            </a:r>
          </a:p>
          <a:p>
            <a:pPr marL="741600" lvl="1" indent="-284400">
              <a:tabLst>
                <a:tab pos="898525" algn="l"/>
              </a:tabLst>
            </a:pPr>
            <a:r>
              <a:rPr lang="en-US" altLang="en-US" sz="2400" dirty="0">
                <a:latin typeface="+mn-lt"/>
                <a:ea typeface="Arial" panose="020B0604020202020204" pitchFamily="34" charset="0"/>
              </a:rPr>
              <a:t>end systems, access networks, links</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1.3</a:t>
            </a:r>
            <a:r>
              <a:rPr lang="en-US" altLang="en-US" sz="2400" dirty="0">
                <a:solidFill>
                  <a:srgbClr val="000099"/>
                </a:solidFill>
                <a:latin typeface="+mn-lt"/>
                <a:ea typeface="Arial" panose="020B0604020202020204" pitchFamily="34" charset="0"/>
              </a:rPr>
              <a:t> </a:t>
            </a:r>
            <a:r>
              <a:rPr lang="en-US" altLang="en-US" sz="2400" dirty="0">
                <a:latin typeface="+mn-lt"/>
                <a:ea typeface="Arial" panose="020B0604020202020204" pitchFamily="34" charset="0"/>
              </a:rPr>
              <a:t>network core</a:t>
            </a:r>
          </a:p>
          <a:p>
            <a:pPr marL="741600" lvl="1" indent="-284400">
              <a:tabLst>
                <a:tab pos="898525" algn="l"/>
              </a:tabLst>
            </a:pPr>
            <a:r>
              <a:rPr lang="en-US" altLang="en-US" sz="2400" dirty="0">
                <a:solidFill>
                  <a:schemeClr val="tx1"/>
                </a:solidFill>
                <a:latin typeface="+mn-lt"/>
                <a:ea typeface="Arial" panose="020B0604020202020204" pitchFamily="34" charset="0"/>
              </a:rPr>
              <a:t>packet switching, circuit switching, network structure</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1.4</a:t>
            </a:r>
            <a:r>
              <a:rPr lang="en-US" altLang="en-US" sz="2400" dirty="0">
                <a:solidFill>
                  <a:srgbClr val="000099"/>
                </a:solidFill>
                <a:latin typeface="+mn-lt"/>
                <a:ea typeface="Arial" panose="020B0604020202020204" pitchFamily="34" charset="0"/>
              </a:rPr>
              <a:t> </a:t>
            </a:r>
            <a:r>
              <a:rPr lang="en-US" altLang="en-US" sz="2400" dirty="0">
                <a:latin typeface="+mn-lt"/>
                <a:ea typeface="Arial" panose="020B0604020202020204" pitchFamily="34" charset="0"/>
              </a:rPr>
              <a:t>delay, loss, throughput in networks</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1.5</a:t>
            </a:r>
            <a:r>
              <a:rPr lang="en-US" altLang="en-US" sz="2400" dirty="0">
                <a:latin typeface="+mn-lt"/>
                <a:ea typeface="Arial" panose="020B0604020202020204" pitchFamily="34" charset="0"/>
              </a:rPr>
              <a:t> protocol layers, service models</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1.6</a:t>
            </a:r>
            <a:r>
              <a:rPr lang="en-US" altLang="en-US" sz="2400" dirty="0">
                <a:latin typeface="+mn-lt"/>
                <a:ea typeface="Arial" panose="020B0604020202020204" pitchFamily="34" charset="0"/>
              </a:rPr>
              <a:t> networks under attack: security</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1.7</a:t>
            </a:r>
            <a:r>
              <a:rPr lang="en-US" altLang="en-US" sz="2400" dirty="0">
                <a:latin typeface="+mn-lt"/>
                <a:ea typeface="Arial" panose="020B0604020202020204" pitchFamily="34" charset="0"/>
              </a:rPr>
              <a:t> history</a:t>
            </a:r>
            <a:endParaRPr lang="en-US" sz="2400" dirty="0">
              <a:latin typeface="+mn-lt"/>
            </a:endParaRPr>
          </a:p>
        </p:txBody>
      </p:sp>
    </p:spTree>
    <p:extLst>
      <p:ext uri="{BB962C8B-B14F-4D97-AF65-F5344CB8AC3E}">
        <p14:creationId xmlns:p14="http://schemas.microsoft.com/office/powerpoint/2010/main" val="7958864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Packet Switching Versus Circuit Switching </a:t>
            </a:r>
            <a:r>
              <a:rPr lang="en-US" sz="2000" b="0" dirty="0"/>
              <a:t>(1 of 4)</a:t>
            </a:r>
          </a:p>
        </p:txBody>
      </p:sp>
      <p:sp>
        <p:nvSpPr>
          <p:cNvPr id="4" name="Content Placeholder 3"/>
          <p:cNvSpPr>
            <a:spLocks noGrp="1"/>
          </p:cNvSpPr>
          <p:nvPr>
            <p:ph type="body" idx="1"/>
          </p:nvPr>
        </p:nvSpPr>
        <p:spPr>
          <a:xfrm>
            <a:off x="457200" y="1600200"/>
            <a:ext cx="8229600" cy="479323"/>
          </a:xfrm>
        </p:spPr>
        <p:txBody>
          <a:bodyPr/>
          <a:lstStyle/>
          <a:p>
            <a:pPr marL="0" indent="0">
              <a:buNone/>
            </a:pPr>
            <a:r>
              <a:rPr lang="en-US" altLang="en-US" sz="2200" b="1" dirty="0">
                <a:solidFill>
                  <a:schemeClr val="tx1"/>
                </a:solidFill>
                <a:latin typeface="+mn-lt"/>
                <a:ea typeface="ＭＳ Ｐゴシック" panose="020B0600070205080204" pitchFamily="34" charset="-128"/>
              </a:rPr>
              <a:t>packet switching allows more users to use network!</a:t>
            </a:r>
            <a:endParaRPr lang="en-US" sz="2200" b="1" dirty="0">
              <a:solidFill>
                <a:schemeClr val="tx1"/>
              </a:solidFill>
              <a:latin typeface="+mn-lt"/>
            </a:endParaRPr>
          </a:p>
        </p:txBody>
      </p:sp>
      <p:sp>
        <p:nvSpPr>
          <p:cNvPr id="3" name="Text Placeholder 2"/>
          <p:cNvSpPr>
            <a:spLocks noGrp="1"/>
          </p:cNvSpPr>
          <p:nvPr>
            <p:ph type="body" idx="2"/>
          </p:nvPr>
        </p:nvSpPr>
        <p:spPr>
          <a:xfrm>
            <a:off x="457200" y="2192593"/>
            <a:ext cx="8229600" cy="3647768"/>
          </a:xfrm>
        </p:spPr>
        <p:txBody>
          <a:bodyPr/>
          <a:lstStyle/>
          <a:p>
            <a:pPr marL="0" indent="0" eaLnBrk="1" hangingPunct="1">
              <a:buSzPct val="75000"/>
              <a:buFont typeface="Wingdings" panose="05000000000000000000" pitchFamily="2" charset="2"/>
              <a:buNone/>
              <a:tabLst>
                <a:tab pos="566738" algn="l"/>
              </a:tabLst>
            </a:pPr>
            <a:r>
              <a:rPr lang="en-US" altLang="en-US" sz="2400" b="1" dirty="0">
                <a:solidFill>
                  <a:schemeClr val="tx1"/>
                </a:solidFill>
                <a:latin typeface="+mn-lt"/>
                <a:ea typeface="ＭＳ Ｐゴシック" panose="020B0600070205080204" pitchFamily="34" charset="-128"/>
              </a:rPr>
              <a:t>example:</a:t>
            </a:r>
          </a:p>
          <a:p>
            <a:pPr marL="255600" indent="-255600">
              <a:buClr>
                <a:schemeClr val="tx2"/>
              </a:buClr>
              <a:tabLst>
                <a:tab pos="566738" algn="l"/>
              </a:tabLst>
            </a:pPr>
            <a:r>
              <a:rPr lang="en-US" altLang="en-US" sz="2400" dirty="0">
                <a:latin typeface="+mn-lt"/>
                <a:ea typeface="ＭＳ Ｐゴシック" panose="020B0600070205080204" pitchFamily="34" charset="-128"/>
              </a:rPr>
              <a:t>1 M</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b/s link</a:t>
            </a:r>
          </a:p>
          <a:p>
            <a:pPr marL="255600" indent="-255600">
              <a:buClr>
                <a:schemeClr val="tx2"/>
              </a:buClr>
              <a:tabLst>
                <a:tab pos="566738" algn="l"/>
              </a:tabLst>
            </a:pPr>
            <a:r>
              <a:rPr lang="en-US" altLang="en-US" sz="2400" dirty="0">
                <a:latin typeface="+mn-lt"/>
                <a:ea typeface="ＭＳ Ｐゴシック" panose="020B0600070205080204" pitchFamily="34" charset="-128"/>
              </a:rPr>
              <a:t>each user:</a:t>
            </a:r>
          </a:p>
          <a:p>
            <a:pPr marL="741600" lvl="1" indent="-284400">
              <a:buClr>
                <a:schemeClr val="tx2"/>
              </a:buClr>
              <a:tabLst>
                <a:tab pos="566738" algn="l"/>
              </a:tabLst>
            </a:pPr>
            <a:r>
              <a:rPr lang="en-US" altLang="en-US" sz="2400" dirty="0">
                <a:latin typeface="+mn-lt"/>
                <a:ea typeface="Arial" panose="020B0604020202020204" pitchFamily="34" charset="0"/>
              </a:rPr>
              <a:t>100 k</a:t>
            </a:r>
            <a:r>
              <a:rPr lang="en-US" altLang="en-US" sz="100" dirty="0">
                <a:latin typeface="+mn-lt"/>
                <a:ea typeface="Arial" panose="020B0604020202020204" pitchFamily="34" charset="0"/>
              </a:rPr>
              <a:t> </a:t>
            </a:r>
            <a:r>
              <a:rPr lang="en-US" altLang="en-US" sz="2400" dirty="0">
                <a:latin typeface="+mn-lt"/>
                <a:ea typeface="Arial" panose="020B0604020202020204" pitchFamily="34" charset="0"/>
              </a:rPr>
              <a:t>b/s when </a:t>
            </a:r>
            <a:r>
              <a:rPr lang="en-US" altLang="en-US" sz="2400" dirty="0">
                <a:latin typeface="+mn-lt"/>
                <a:ea typeface="ＭＳ Ｐゴシック" panose="020B0600070205080204" pitchFamily="34" charset="-128"/>
              </a:rPr>
              <a:t>“</a:t>
            </a:r>
            <a:r>
              <a:rPr lang="en-US" altLang="ja-JP" sz="2400" dirty="0">
                <a:latin typeface="+mn-lt"/>
                <a:ea typeface="ＭＳ Ｐゴシック" panose="020B0600070205080204" pitchFamily="34" charset="-128"/>
              </a:rPr>
              <a:t>active”</a:t>
            </a:r>
          </a:p>
          <a:p>
            <a:pPr marL="741600" lvl="1" indent="-284400">
              <a:buClr>
                <a:schemeClr val="tx2"/>
              </a:buClr>
              <a:tabLst>
                <a:tab pos="566738" algn="l"/>
              </a:tabLst>
            </a:pPr>
            <a:r>
              <a:rPr lang="en-US" altLang="en-US" sz="2400" dirty="0">
                <a:latin typeface="+mn-lt"/>
                <a:ea typeface="Arial" panose="020B0604020202020204" pitchFamily="34" charset="0"/>
              </a:rPr>
              <a:t>active 10% of time</a:t>
            </a:r>
          </a:p>
          <a:p>
            <a:pPr marL="255600" indent="-255600">
              <a:buClr>
                <a:schemeClr val="tx2"/>
              </a:buClr>
              <a:tabLst>
                <a:tab pos="566738" algn="l"/>
              </a:tabLst>
            </a:pPr>
            <a:r>
              <a:rPr lang="en-US" altLang="en-US" sz="2400" b="1" dirty="0">
                <a:solidFill>
                  <a:schemeClr val="tx1"/>
                </a:solidFill>
                <a:latin typeface="+mn-lt"/>
                <a:ea typeface="ＭＳ Ｐゴシック" panose="020B0600070205080204" pitchFamily="34" charset="-128"/>
              </a:rPr>
              <a:t>circuit-switching:</a:t>
            </a:r>
            <a:endParaRPr lang="en-US" altLang="en-US" sz="2400" dirty="0">
              <a:latin typeface="+mn-lt"/>
              <a:ea typeface="ＭＳ Ｐゴシック" panose="020B0600070205080204" pitchFamily="34" charset="-128"/>
            </a:endParaRPr>
          </a:p>
          <a:p>
            <a:pPr marL="741600" lvl="1" indent="-284400" eaLnBrk="1" hangingPunct="1">
              <a:tabLst>
                <a:tab pos="566738" algn="l"/>
              </a:tabLst>
            </a:pPr>
            <a:r>
              <a:rPr lang="en-US" altLang="en-US" sz="2400" dirty="0">
                <a:latin typeface="+mn-lt"/>
                <a:ea typeface="Arial" panose="020B0604020202020204" pitchFamily="34" charset="0"/>
              </a:rPr>
              <a:t>10 users</a:t>
            </a:r>
          </a:p>
        </p:txBody>
      </p:sp>
    </p:spTree>
    <p:extLst>
      <p:ext uri="{BB962C8B-B14F-4D97-AF65-F5344CB8AC3E}">
        <p14:creationId xmlns:p14="http://schemas.microsoft.com/office/powerpoint/2010/main" val="1797778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Packet Switching Versus Circuit Switching </a:t>
            </a:r>
            <a:r>
              <a:rPr lang="en-US" sz="2000" b="0" dirty="0"/>
              <a:t>(2 of 4)</a:t>
            </a:r>
          </a:p>
        </p:txBody>
      </p:sp>
      <p:sp>
        <p:nvSpPr>
          <p:cNvPr id="3" name="Content Placeholder 2"/>
          <p:cNvSpPr>
            <a:spLocks noGrp="1"/>
          </p:cNvSpPr>
          <p:nvPr>
            <p:ph idx="13"/>
          </p:nvPr>
        </p:nvSpPr>
        <p:spPr>
          <a:xfrm>
            <a:off x="457200" y="1508132"/>
            <a:ext cx="8229600" cy="1022797"/>
          </a:xfrm>
        </p:spPr>
        <p:txBody>
          <a:bodyPr/>
          <a:lstStyle/>
          <a:p>
            <a:pPr marL="255600" indent="-255600">
              <a:buClr>
                <a:schemeClr val="tx2"/>
              </a:buClr>
              <a:tabLst>
                <a:tab pos="566738" algn="l"/>
              </a:tabLst>
            </a:pPr>
            <a:r>
              <a:rPr lang="en-US" altLang="en-US" sz="2000" b="1" dirty="0">
                <a:solidFill>
                  <a:schemeClr val="tx1"/>
                </a:solidFill>
                <a:latin typeface="+mn-lt"/>
                <a:ea typeface="ＭＳ Ｐゴシック" panose="020B0600070205080204" pitchFamily="34" charset="-128"/>
              </a:rPr>
              <a:t>packet switching:</a:t>
            </a:r>
          </a:p>
          <a:p>
            <a:pPr marL="741600" lvl="1" indent="-284400" eaLnBrk="1" hangingPunct="1">
              <a:tabLst>
                <a:tab pos="566738" algn="l"/>
              </a:tabLst>
            </a:pPr>
            <a:r>
              <a:rPr lang="en-US" altLang="en-US" sz="2000" dirty="0">
                <a:latin typeface="+mn-lt"/>
                <a:ea typeface="Arial" panose="020B0604020202020204" pitchFamily="34" charset="0"/>
              </a:rPr>
              <a:t>with 35 users, probability &gt; 10 active at same time is less than .0004 *</a:t>
            </a:r>
          </a:p>
        </p:txBody>
      </p:sp>
      <p:pic>
        <p:nvPicPr>
          <p:cNvPr id="5" name="Picture 4" descr="A diagram of packet switching. A router has a 1 m b p s link, extending away from the router. 2 P C’s, representing N users, are connected to the router with 1 arrow each, which continue along the wi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333" y="2723863"/>
            <a:ext cx="3937334" cy="1853986"/>
          </a:xfrm>
          <a:prstGeom prst="rect">
            <a:avLst/>
          </a:prstGeom>
        </p:spPr>
      </p:pic>
      <p:sp>
        <p:nvSpPr>
          <p:cNvPr id="4" name="Content Placeholder 3"/>
          <p:cNvSpPr>
            <a:spLocks noGrp="1"/>
          </p:cNvSpPr>
          <p:nvPr>
            <p:ph idx="1"/>
          </p:nvPr>
        </p:nvSpPr>
        <p:spPr>
          <a:xfrm>
            <a:off x="457200" y="4770783"/>
            <a:ext cx="8229600" cy="1600200"/>
          </a:xfrm>
        </p:spPr>
        <p:txBody>
          <a:bodyPr/>
          <a:lstStyle/>
          <a:p>
            <a:pPr marL="0" indent="0">
              <a:buNone/>
            </a:pPr>
            <a:r>
              <a:rPr lang="en-US" altLang="en-US" sz="2000" b="1" dirty="0">
                <a:solidFill>
                  <a:schemeClr val="tx1"/>
                </a:solidFill>
                <a:latin typeface="+mn-lt"/>
              </a:rPr>
              <a:t>Q:</a:t>
            </a:r>
            <a:r>
              <a:rPr lang="en-US" altLang="en-US" sz="2000" dirty="0">
                <a:solidFill>
                  <a:schemeClr val="tx1"/>
                </a:solidFill>
                <a:latin typeface="+mn-lt"/>
              </a:rPr>
              <a:t> how did we get value 0.0004?</a:t>
            </a:r>
          </a:p>
          <a:p>
            <a:pPr marL="0" indent="0">
              <a:buNone/>
            </a:pPr>
            <a:r>
              <a:rPr lang="en-US" altLang="en-US" sz="2000" b="1" dirty="0">
                <a:solidFill>
                  <a:schemeClr val="tx1"/>
                </a:solidFill>
                <a:latin typeface="+mn-lt"/>
              </a:rPr>
              <a:t>Q:</a:t>
            </a:r>
            <a:r>
              <a:rPr lang="en-US" altLang="en-US" sz="2000" dirty="0">
                <a:solidFill>
                  <a:schemeClr val="tx1"/>
                </a:solidFill>
                <a:latin typeface="+mn-lt"/>
              </a:rPr>
              <a:t> what happens if &gt; 35 users ?</a:t>
            </a:r>
          </a:p>
          <a:p>
            <a:pPr marL="101600" indent="0">
              <a:buNone/>
            </a:pPr>
            <a:r>
              <a:rPr lang="en-US" altLang="en-US" dirty="0">
                <a:latin typeface="+mn-lt"/>
              </a:rPr>
              <a:t>* Check out the online interactive exercises for more examples: </a:t>
            </a:r>
            <a:r>
              <a:rPr lang="en-US" altLang="en-US" dirty="0">
                <a:latin typeface="+mn-lt"/>
                <a:hlinkClick r:id="rId3" tooltip="http://gaia.cs.umass.edu/kurose_ross/interactive/"/>
              </a:rPr>
              <a:t>http://gaia.cs.umass.edu/kurose_ross/interactive/</a:t>
            </a:r>
            <a:endParaRPr lang="en-US" sz="2000" dirty="0">
              <a:solidFill>
                <a:schemeClr val="tx1"/>
              </a:solidFill>
              <a:latin typeface="+mn-lt"/>
            </a:endParaRPr>
          </a:p>
        </p:txBody>
      </p:sp>
    </p:spTree>
    <p:extLst>
      <p:ext uri="{BB962C8B-B14F-4D97-AF65-F5344CB8AC3E}">
        <p14:creationId xmlns:p14="http://schemas.microsoft.com/office/powerpoint/2010/main" val="17000254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Packet Switching Versus Circuit Switching </a:t>
            </a:r>
            <a:r>
              <a:rPr lang="en-US" sz="2000" b="0" dirty="0"/>
              <a:t>(3 of 4)</a:t>
            </a:r>
          </a:p>
        </p:txBody>
      </p:sp>
      <p:sp>
        <p:nvSpPr>
          <p:cNvPr id="5" name="Text Placeholder 4"/>
          <p:cNvSpPr>
            <a:spLocks noGrp="1"/>
          </p:cNvSpPr>
          <p:nvPr>
            <p:ph type="body" idx="1"/>
          </p:nvPr>
        </p:nvSpPr>
        <p:spPr/>
        <p:txBody>
          <a:bodyPr/>
          <a:lstStyle/>
          <a:p>
            <a:pPr marL="0" indent="0">
              <a:buNone/>
            </a:pPr>
            <a:r>
              <a:rPr lang="en-US" altLang="en-US" sz="2400" b="1" dirty="0">
                <a:solidFill>
                  <a:schemeClr val="tx1"/>
                </a:solidFill>
                <a:latin typeface="+mn-lt"/>
                <a:ea typeface="ＭＳ Ｐゴシック" panose="020B0600070205080204" pitchFamily="34" charset="-128"/>
              </a:rPr>
              <a:t>is packet switching a </a:t>
            </a:r>
            <a:r>
              <a:rPr lang="en-US" altLang="ja-JP" sz="2400" b="1" dirty="0">
                <a:solidFill>
                  <a:schemeClr val="tx1"/>
                </a:solidFill>
                <a:latin typeface="+mn-lt"/>
                <a:ea typeface="ＭＳ Ｐゴシック" panose="020B0600070205080204" pitchFamily="34" charset="-128"/>
              </a:rPr>
              <a:t>“slam dunk winner?”</a:t>
            </a:r>
          </a:p>
          <a:p>
            <a:pPr marL="255600" lvl="2" indent="-255600">
              <a:spcBef>
                <a:spcPts val="1500"/>
              </a:spcBef>
              <a:buFont typeface="Arial" panose="020B0604020202020204" pitchFamily="34" charset="0"/>
              <a:buChar char="•"/>
            </a:pPr>
            <a:r>
              <a:rPr lang="en-US" altLang="en-US" sz="2400" dirty="0">
                <a:latin typeface="+mn-lt"/>
                <a:ea typeface="ＭＳ Ｐゴシック" panose="020B0600070205080204" pitchFamily="34" charset="-128"/>
              </a:rPr>
              <a:t>great for bursty data</a:t>
            </a:r>
          </a:p>
          <a:p>
            <a:pPr marL="741600" lvl="2" indent="-284400">
              <a:buFont typeface="Arial" panose="020B0604020202020204" pitchFamily="34" charset="0"/>
              <a:buChar char="–"/>
            </a:pPr>
            <a:r>
              <a:rPr lang="en-US" altLang="en-US" sz="2400" dirty="0">
                <a:latin typeface="+mn-lt"/>
                <a:ea typeface="Arial" panose="020B0604020202020204" pitchFamily="34" charset="0"/>
              </a:rPr>
              <a:t>resource sharing</a:t>
            </a:r>
          </a:p>
          <a:p>
            <a:pPr marL="741600" lvl="2" indent="-284400">
              <a:buFont typeface="Arial" panose="020B0604020202020204" pitchFamily="34" charset="0"/>
              <a:buChar char="–"/>
            </a:pPr>
            <a:r>
              <a:rPr lang="en-US" altLang="en-US" sz="2400" dirty="0">
                <a:latin typeface="+mn-lt"/>
                <a:ea typeface="Arial" panose="020B0604020202020204" pitchFamily="34" charset="0"/>
              </a:rPr>
              <a:t>simpler, no call setup</a:t>
            </a:r>
          </a:p>
          <a:p>
            <a:pPr marL="255600" lvl="1" indent="-255600">
              <a:spcBef>
                <a:spcPts val="1500"/>
              </a:spcBef>
              <a:buFont typeface="Arial" panose="020B0604020202020204" pitchFamily="34" charset="0"/>
              <a:buChar char="•"/>
            </a:pPr>
            <a:r>
              <a:rPr lang="en-US" altLang="en-US" sz="2400" b="1" dirty="0">
                <a:solidFill>
                  <a:schemeClr val="tx1"/>
                </a:solidFill>
                <a:latin typeface="+mn-lt"/>
                <a:ea typeface="ＭＳ Ｐゴシック" panose="020B0600070205080204" pitchFamily="34" charset="-128"/>
              </a:rPr>
              <a:t>excessive congestion possible:</a:t>
            </a:r>
            <a:r>
              <a:rPr lang="en-US" altLang="en-US" sz="2400" dirty="0">
                <a:latin typeface="+mn-lt"/>
                <a:ea typeface="ＭＳ Ｐゴシック" panose="020B0600070205080204" pitchFamily="34" charset="-128"/>
              </a:rPr>
              <a:t> packet delay and loss</a:t>
            </a:r>
          </a:p>
          <a:p>
            <a:pPr marL="741600" lvl="2" indent="-284400">
              <a:buFont typeface="Arial" panose="020B0604020202020204" pitchFamily="34" charset="0"/>
              <a:buChar char="–"/>
            </a:pPr>
            <a:r>
              <a:rPr lang="en-US" altLang="en-US" sz="2400" dirty="0">
                <a:latin typeface="+mn-lt"/>
                <a:ea typeface="Arial" panose="020B0604020202020204" pitchFamily="34" charset="0"/>
              </a:rPr>
              <a:t>protocols needed for reliable data transfer, congestion control</a:t>
            </a:r>
          </a:p>
        </p:txBody>
      </p:sp>
    </p:spTree>
    <p:extLst>
      <p:ext uri="{BB962C8B-B14F-4D97-AF65-F5344CB8AC3E}">
        <p14:creationId xmlns:p14="http://schemas.microsoft.com/office/powerpoint/2010/main" val="2389718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Packet Switching Versus Circuit Switching </a:t>
            </a:r>
            <a:r>
              <a:rPr lang="en-US" sz="2000" b="0" dirty="0"/>
              <a:t>(4 of 4)</a:t>
            </a:r>
          </a:p>
        </p:txBody>
      </p:sp>
      <p:sp>
        <p:nvSpPr>
          <p:cNvPr id="5" name="Text Placeholder 4"/>
          <p:cNvSpPr>
            <a:spLocks noGrp="1"/>
          </p:cNvSpPr>
          <p:nvPr>
            <p:ph type="body" idx="1"/>
          </p:nvPr>
        </p:nvSpPr>
        <p:spPr>
          <a:xfrm>
            <a:off x="457200" y="1600201"/>
            <a:ext cx="8229600" cy="1371600"/>
          </a:xfrm>
        </p:spPr>
        <p:txBody>
          <a:bodyPr/>
          <a:lstStyle/>
          <a:p>
            <a:pPr marL="255600" lvl="1" indent="-255600">
              <a:spcBef>
                <a:spcPts val="1500"/>
              </a:spcBef>
              <a:buFont typeface="Arial" panose="020B0604020202020204" pitchFamily="34" charset="0"/>
              <a:buChar char="•"/>
            </a:pPr>
            <a:r>
              <a:rPr lang="en-US" altLang="en-US" sz="2400" b="1" dirty="0">
                <a:solidFill>
                  <a:schemeClr val="tx1"/>
                </a:solidFill>
                <a:latin typeface="+mn-lt"/>
                <a:ea typeface="ＭＳ Ｐゴシック" panose="020B0600070205080204" pitchFamily="34" charset="-128"/>
              </a:rPr>
              <a:t>Q: How to provide circuit-like behavior?</a:t>
            </a:r>
          </a:p>
          <a:p>
            <a:pPr marL="741600" lvl="1" indent="-284400">
              <a:buFont typeface="Arial" panose="020B0604020202020204" pitchFamily="34" charset="0"/>
              <a:buChar char="–"/>
            </a:pPr>
            <a:r>
              <a:rPr lang="en-US" altLang="en-US" sz="2400" dirty="0">
                <a:latin typeface="+mn-lt"/>
                <a:ea typeface="Arial" panose="020B0604020202020204" pitchFamily="34" charset="0"/>
              </a:rPr>
              <a:t>bandwidth guarantees needed for audio/video apps</a:t>
            </a:r>
          </a:p>
          <a:p>
            <a:pPr marL="741600" lvl="1" indent="-284400">
              <a:buFont typeface="Arial" panose="020B0604020202020204" pitchFamily="34" charset="0"/>
              <a:buChar char="–"/>
            </a:pPr>
            <a:r>
              <a:rPr lang="en-US" altLang="en-US" sz="2400" dirty="0">
                <a:latin typeface="+mn-lt"/>
                <a:ea typeface="Arial" panose="020B0604020202020204" pitchFamily="34" charset="0"/>
              </a:rPr>
              <a:t>still an unsolved problem (chapter 7)</a:t>
            </a:r>
          </a:p>
        </p:txBody>
      </p:sp>
      <p:sp>
        <p:nvSpPr>
          <p:cNvPr id="3" name="Text Placeholder 2"/>
          <p:cNvSpPr>
            <a:spLocks noGrp="1"/>
          </p:cNvSpPr>
          <p:nvPr>
            <p:ph type="body" idx="2"/>
          </p:nvPr>
        </p:nvSpPr>
        <p:spPr>
          <a:xfrm>
            <a:off x="457200" y="3101010"/>
            <a:ext cx="8229600" cy="1242392"/>
          </a:xfrm>
        </p:spPr>
        <p:txBody>
          <a:bodyPr/>
          <a:lstStyle/>
          <a:p>
            <a:pPr marL="0" indent="0">
              <a:buNone/>
            </a:pPr>
            <a:r>
              <a:rPr lang="en-US" altLang="en-US" sz="2400" b="1" dirty="0">
                <a:solidFill>
                  <a:schemeClr val="tx1"/>
                </a:solidFill>
                <a:latin typeface="+mn-lt"/>
              </a:rPr>
              <a:t>Q:</a:t>
            </a:r>
            <a:r>
              <a:rPr lang="en-US" altLang="en-US" sz="2400" dirty="0">
                <a:solidFill>
                  <a:schemeClr val="tx1"/>
                </a:solidFill>
                <a:latin typeface="+mn-lt"/>
              </a:rPr>
              <a:t> human analogies of reserved resources (circuit switching) versus on-demand allocation (packet-switching)?</a:t>
            </a:r>
            <a:endParaRPr lang="en-US" sz="2400" dirty="0">
              <a:solidFill>
                <a:schemeClr val="tx1"/>
              </a:solidFill>
              <a:latin typeface="+mn-lt"/>
            </a:endParaRPr>
          </a:p>
        </p:txBody>
      </p:sp>
    </p:spTree>
    <p:extLst>
      <p:ext uri="{BB962C8B-B14F-4D97-AF65-F5344CB8AC3E}">
        <p14:creationId xmlns:p14="http://schemas.microsoft.com/office/powerpoint/2010/main" val="3901814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000" dirty="0">
                <a:ea typeface="ＭＳ Ｐゴシック" panose="020B0600070205080204" pitchFamily="34" charset="-128"/>
              </a:rPr>
              <a:t>Internet Structure: Network of Networks </a:t>
            </a:r>
            <a:r>
              <a:rPr lang="en-US" altLang="en-US" sz="2000" b="0" dirty="0">
                <a:ea typeface="ＭＳ Ｐゴシック" panose="020B0600070205080204" pitchFamily="34" charset="-128"/>
              </a:rPr>
              <a:t>(1 of 10)</a:t>
            </a:r>
            <a:endParaRPr lang="en-US" sz="2000" b="0" dirty="0"/>
          </a:p>
        </p:txBody>
      </p:sp>
      <p:sp>
        <p:nvSpPr>
          <p:cNvPr id="3" name="Text Placeholder 2"/>
          <p:cNvSpPr>
            <a:spLocks noGrp="1"/>
          </p:cNvSpPr>
          <p:nvPr>
            <p:ph type="body" idx="1"/>
          </p:nvPr>
        </p:nvSpPr>
        <p:spPr/>
        <p:txBody>
          <a:bodyPr/>
          <a:lstStyle/>
          <a:p>
            <a:pPr>
              <a:buClr>
                <a:schemeClr val="tx2"/>
              </a:buClr>
            </a:pPr>
            <a:r>
              <a:rPr lang="en-US" altLang="en-US" sz="2400" dirty="0">
                <a:latin typeface="+mn-lt"/>
              </a:rPr>
              <a:t>End systems connect to Internet via </a:t>
            </a:r>
            <a:r>
              <a:rPr lang="en-US" altLang="en-US" sz="2400" b="1" dirty="0">
                <a:solidFill>
                  <a:schemeClr val="tx1"/>
                </a:solidFill>
                <a:latin typeface="+mn-lt"/>
              </a:rPr>
              <a:t>access I</a:t>
            </a:r>
            <a:r>
              <a:rPr lang="en-US" altLang="en-US" sz="100" b="1" dirty="0">
                <a:solidFill>
                  <a:schemeClr val="tx1"/>
                </a:solidFill>
                <a:latin typeface="+mn-lt"/>
              </a:rPr>
              <a:t> </a:t>
            </a:r>
            <a:r>
              <a:rPr lang="en-US" altLang="en-US" sz="2400" b="1" dirty="0">
                <a:solidFill>
                  <a:schemeClr val="tx1"/>
                </a:solidFill>
                <a:latin typeface="+mn-lt"/>
              </a:rPr>
              <a:t>S</a:t>
            </a:r>
            <a:r>
              <a:rPr lang="en-US" altLang="en-US" sz="100" b="1" dirty="0">
                <a:solidFill>
                  <a:schemeClr val="tx1"/>
                </a:solidFill>
                <a:latin typeface="+mn-lt"/>
              </a:rPr>
              <a:t> </a:t>
            </a:r>
            <a:r>
              <a:rPr lang="en-US" altLang="en-US" sz="2400" b="1" dirty="0">
                <a:solidFill>
                  <a:schemeClr val="tx1"/>
                </a:solidFill>
                <a:latin typeface="+mn-lt"/>
              </a:rPr>
              <a:t>P</a:t>
            </a:r>
            <a:r>
              <a:rPr lang="en-US" altLang="en-US" sz="100" b="1" dirty="0">
                <a:solidFill>
                  <a:schemeClr val="tx1"/>
                </a:solidFill>
                <a:latin typeface="+mn-lt"/>
              </a:rPr>
              <a:t> </a:t>
            </a:r>
            <a:r>
              <a:rPr lang="en-US" altLang="en-US" sz="2400" b="1" dirty="0">
                <a:solidFill>
                  <a:schemeClr val="tx1"/>
                </a:solidFill>
                <a:latin typeface="+mn-lt"/>
              </a:rPr>
              <a:t>s</a:t>
            </a:r>
            <a:r>
              <a:rPr lang="en-US" altLang="en-US" sz="2400" dirty="0">
                <a:solidFill>
                  <a:srgbClr val="C00000"/>
                </a:solidFill>
                <a:latin typeface="+mn-lt"/>
              </a:rPr>
              <a:t> </a:t>
            </a:r>
            <a:r>
              <a:rPr lang="en-US" altLang="en-US" sz="2400" dirty="0">
                <a:latin typeface="+mn-lt"/>
              </a:rPr>
              <a:t>(Internet Service Providers)</a:t>
            </a:r>
          </a:p>
          <a:p>
            <a:pPr lvl="1">
              <a:buClr>
                <a:schemeClr val="tx2"/>
              </a:buClr>
            </a:pPr>
            <a:r>
              <a:rPr lang="en-US" altLang="en-US" sz="2400" dirty="0">
                <a:latin typeface="+mn-lt"/>
                <a:ea typeface="ＭＳ Ｐゴシック" panose="020B0600070205080204" pitchFamily="34" charset="-128"/>
              </a:rPr>
              <a:t>residential, company and university I</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S</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P</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s</a:t>
            </a:r>
          </a:p>
          <a:p>
            <a:pPr>
              <a:buClr>
                <a:schemeClr val="tx2"/>
              </a:buClr>
              <a:tabLst/>
            </a:pPr>
            <a:r>
              <a:rPr lang="en-US" altLang="en-US" sz="2400" dirty="0">
                <a:latin typeface="+mn-lt"/>
              </a:rPr>
              <a:t>Access I</a:t>
            </a:r>
            <a:r>
              <a:rPr lang="en-US" altLang="en-US" sz="100" dirty="0">
                <a:latin typeface="+mn-lt"/>
              </a:rPr>
              <a:t> </a:t>
            </a:r>
            <a:r>
              <a:rPr lang="en-US" altLang="en-US" sz="2400" dirty="0">
                <a:latin typeface="+mn-lt"/>
              </a:rPr>
              <a:t>S</a:t>
            </a:r>
            <a:r>
              <a:rPr lang="en-US" altLang="en-US" sz="100" dirty="0">
                <a:latin typeface="+mn-lt"/>
              </a:rPr>
              <a:t> </a:t>
            </a:r>
            <a:r>
              <a:rPr lang="en-US" altLang="en-US" sz="2400" dirty="0">
                <a:latin typeface="+mn-lt"/>
              </a:rPr>
              <a:t>Ps in turn must be interconnected.</a:t>
            </a:r>
          </a:p>
          <a:p>
            <a:pPr lvl="1">
              <a:buClr>
                <a:schemeClr val="tx2"/>
              </a:buClr>
            </a:pPr>
            <a:r>
              <a:rPr lang="en-US" altLang="en-US" sz="2400" dirty="0">
                <a:latin typeface="+mn-lt"/>
                <a:ea typeface="ＭＳ Ｐゴシック" panose="020B0600070205080204" pitchFamily="34" charset="-128"/>
              </a:rPr>
              <a:t>so that any two hosts can send packets to each other</a:t>
            </a:r>
          </a:p>
          <a:p>
            <a:pPr>
              <a:buClr>
                <a:schemeClr val="tx2"/>
              </a:buClr>
            </a:pPr>
            <a:r>
              <a:rPr lang="en-US" altLang="en-US" sz="2400" dirty="0">
                <a:latin typeface="+mn-lt"/>
              </a:rPr>
              <a:t>Resulting network of networks is very complex</a:t>
            </a:r>
          </a:p>
          <a:p>
            <a:pPr lvl="1">
              <a:buClr>
                <a:schemeClr val="tx2"/>
              </a:buClr>
            </a:pPr>
            <a:r>
              <a:rPr lang="en-US" altLang="en-US" sz="2400" dirty="0">
                <a:latin typeface="+mn-lt"/>
                <a:ea typeface="ＭＳ Ｐゴシック" panose="020B0600070205080204" pitchFamily="34" charset="-128"/>
              </a:rPr>
              <a:t>evolution was driven by </a:t>
            </a:r>
            <a:r>
              <a:rPr lang="en-US" altLang="en-US" sz="2400" b="1" dirty="0">
                <a:solidFill>
                  <a:schemeClr val="tx1"/>
                </a:solidFill>
                <a:latin typeface="+mn-lt"/>
                <a:ea typeface="ＭＳ Ｐゴシック" panose="020B0600070205080204" pitchFamily="34" charset="-128"/>
              </a:rPr>
              <a:t>economics</a:t>
            </a:r>
            <a:r>
              <a:rPr lang="en-US" altLang="en-US" sz="2400" dirty="0">
                <a:latin typeface="+mn-lt"/>
                <a:ea typeface="ＭＳ Ｐゴシック" panose="020B0600070205080204" pitchFamily="34" charset="-128"/>
              </a:rPr>
              <a:t> and </a:t>
            </a:r>
            <a:r>
              <a:rPr lang="en-US" altLang="en-US" sz="2400" b="1" dirty="0">
                <a:solidFill>
                  <a:schemeClr val="tx1"/>
                </a:solidFill>
                <a:latin typeface="+mn-lt"/>
                <a:ea typeface="ＭＳ Ｐゴシック" panose="020B0600070205080204" pitchFamily="34" charset="-128"/>
              </a:rPr>
              <a:t>national policies</a:t>
            </a:r>
          </a:p>
          <a:p>
            <a:pPr>
              <a:buClr>
                <a:schemeClr val="tx2"/>
              </a:buClr>
            </a:pPr>
            <a:r>
              <a:rPr lang="en-US" altLang="en-US" sz="2400" dirty="0">
                <a:latin typeface="+mn-lt"/>
              </a:rPr>
              <a:t>Let’</a:t>
            </a:r>
            <a:r>
              <a:rPr lang="en-US" altLang="ja-JP" sz="2400" dirty="0">
                <a:latin typeface="+mn-lt"/>
              </a:rPr>
              <a:t>s take a stepwise approach to describe current Internet structure</a:t>
            </a:r>
            <a:endParaRPr lang="en-US" sz="2400" dirty="0">
              <a:latin typeface="+mn-lt"/>
            </a:endParaRPr>
          </a:p>
        </p:txBody>
      </p:sp>
    </p:spTree>
    <p:extLst>
      <p:ext uri="{BB962C8B-B14F-4D97-AF65-F5344CB8AC3E}">
        <p14:creationId xmlns:p14="http://schemas.microsoft.com/office/powerpoint/2010/main" val="1583747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000" dirty="0">
                <a:ea typeface="ＭＳ Ｐゴシック" panose="020B0600070205080204" pitchFamily="34" charset="-128"/>
              </a:rPr>
              <a:t>Internet Structure: Network of Networks </a:t>
            </a:r>
            <a:r>
              <a:rPr lang="en-US" altLang="en-US" sz="2000" b="0" dirty="0">
                <a:ea typeface="ＭＳ Ｐゴシック" panose="020B0600070205080204" pitchFamily="34" charset="-128"/>
              </a:rPr>
              <a:t>(2 of 10)</a:t>
            </a:r>
            <a:endParaRPr lang="en-US" sz="2000" b="0" dirty="0"/>
          </a:p>
        </p:txBody>
      </p:sp>
      <p:sp>
        <p:nvSpPr>
          <p:cNvPr id="3" name="Text Placeholder 2"/>
          <p:cNvSpPr>
            <a:spLocks noGrp="1"/>
          </p:cNvSpPr>
          <p:nvPr>
            <p:ph type="body" idx="1"/>
          </p:nvPr>
        </p:nvSpPr>
        <p:spPr>
          <a:xfrm>
            <a:off x="457200" y="1600201"/>
            <a:ext cx="8229600" cy="833284"/>
          </a:xfrm>
        </p:spPr>
        <p:txBody>
          <a:bodyPr/>
          <a:lstStyle/>
          <a:p>
            <a:pPr marL="0" indent="0">
              <a:buClr>
                <a:schemeClr val="tx2"/>
              </a:buClr>
              <a:buNone/>
              <a:tabLst/>
            </a:pPr>
            <a:r>
              <a:rPr lang="en-US" altLang="en-US" sz="2400" b="1" dirty="0">
                <a:solidFill>
                  <a:schemeClr val="tx1"/>
                </a:solidFill>
                <a:latin typeface="+mn-lt"/>
                <a:ea typeface="ＭＳ Ｐゴシック" panose="020B0600070205080204" pitchFamily="34" charset="-128"/>
              </a:rPr>
              <a:t>Question:</a:t>
            </a:r>
            <a:r>
              <a:rPr lang="en-US" altLang="en-US" sz="2400" i="1" dirty="0">
                <a:solidFill>
                  <a:srgbClr val="CC0000"/>
                </a:solidFill>
                <a:latin typeface="+mn-lt"/>
                <a:ea typeface="ＭＳ Ｐゴシック" panose="020B0600070205080204" pitchFamily="34" charset="-128"/>
              </a:rPr>
              <a:t> </a:t>
            </a:r>
            <a:r>
              <a:rPr lang="en-US" altLang="en-US" sz="2400" dirty="0">
                <a:latin typeface="+mn-lt"/>
                <a:ea typeface="ＭＳ Ｐゴシック" panose="020B0600070205080204" pitchFamily="34" charset="-128"/>
              </a:rPr>
              <a:t>given </a:t>
            </a:r>
            <a:r>
              <a:rPr lang="en-US" altLang="en-US" sz="2400" b="1" dirty="0">
                <a:latin typeface="+mn-lt"/>
                <a:ea typeface="ＭＳ Ｐゴシック" panose="020B0600070205080204" pitchFamily="34" charset="-128"/>
              </a:rPr>
              <a:t>millions</a:t>
            </a:r>
            <a:r>
              <a:rPr lang="en-US" altLang="en-US" sz="2400" dirty="0">
                <a:latin typeface="+mn-lt"/>
                <a:ea typeface="ＭＳ Ｐゴシック" panose="020B0600070205080204" pitchFamily="34" charset="-128"/>
              </a:rPr>
              <a:t> of access I</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S</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P</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s, how to connect them together?</a:t>
            </a:r>
            <a:endParaRPr lang="en-US" sz="2400" dirty="0">
              <a:latin typeface="+mn-lt"/>
            </a:endParaRPr>
          </a:p>
        </p:txBody>
      </p:sp>
      <p:pic>
        <p:nvPicPr>
          <p:cNvPr id="5" name="Picture 4" descr="There are 16 access nets in a circle, arranged in sequences of two and thre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623" y="2721036"/>
            <a:ext cx="5926754" cy="3183555"/>
          </a:xfrm>
          <a:prstGeom prst="rect">
            <a:avLst/>
          </a:prstGeom>
        </p:spPr>
      </p:pic>
    </p:spTree>
    <p:extLst>
      <p:ext uri="{BB962C8B-B14F-4D97-AF65-F5344CB8AC3E}">
        <p14:creationId xmlns:p14="http://schemas.microsoft.com/office/powerpoint/2010/main" val="5907538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000" dirty="0">
                <a:ea typeface="ＭＳ Ｐゴシック" panose="020B0600070205080204" pitchFamily="34" charset="-128"/>
              </a:rPr>
              <a:t>Internet Structure: Network of Networks </a:t>
            </a:r>
            <a:r>
              <a:rPr lang="en-US" altLang="en-US" sz="2000" b="0" dirty="0">
                <a:ea typeface="ＭＳ Ｐゴシック" panose="020B0600070205080204" pitchFamily="34" charset="-128"/>
              </a:rPr>
              <a:t>(3 of 10)</a:t>
            </a:r>
            <a:endParaRPr lang="en-US" sz="2000" b="0" dirty="0"/>
          </a:p>
        </p:txBody>
      </p:sp>
      <p:sp>
        <p:nvSpPr>
          <p:cNvPr id="3" name="Text Placeholder 2"/>
          <p:cNvSpPr>
            <a:spLocks noGrp="1"/>
          </p:cNvSpPr>
          <p:nvPr>
            <p:ph type="body" idx="1"/>
          </p:nvPr>
        </p:nvSpPr>
        <p:spPr>
          <a:xfrm>
            <a:off x="457200" y="1600201"/>
            <a:ext cx="8229600" cy="800100"/>
          </a:xfrm>
        </p:spPr>
        <p:txBody>
          <a:bodyPr/>
          <a:lstStyle/>
          <a:p>
            <a:pPr marL="0" indent="0" eaLnBrk="1" hangingPunct="1">
              <a:buSzPct val="75000"/>
              <a:buFont typeface="Wingdings" panose="05000000000000000000" pitchFamily="2" charset="2"/>
              <a:buNone/>
            </a:pPr>
            <a:r>
              <a:rPr lang="en-US" altLang="en-US" sz="2400" b="1" dirty="0">
                <a:solidFill>
                  <a:schemeClr val="tx1"/>
                </a:solidFill>
                <a:latin typeface="+mn-lt"/>
                <a:ea typeface="ＭＳ Ｐゴシック" panose="020B0600070205080204" pitchFamily="34" charset="-128"/>
              </a:rPr>
              <a:t>Option: </a:t>
            </a:r>
            <a:r>
              <a:rPr lang="en-US" altLang="en-US" sz="2400" dirty="0">
                <a:solidFill>
                  <a:schemeClr val="tx1"/>
                </a:solidFill>
                <a:latin typeface="+mn-lt"/>
                <a:ea typeface="ＭＳ Ｐゴシック" panose="020B0600070205080204" pitchFamily="34" charset="-128"/>
              </a:rPr>
              <a:t>connect each access I</a:t>
            </a:r>
            <a:r>
              <a:rPr lang="en-US" altLang="en-US" sz="100" dirty="0">
                <a:solidFill>
                  <a:schemeClr val="tx1"/>
                </a:solidFill>
                <a:latin typeface="+mn-lt"/>
                <a:ea typeface="ＭＳ Ｐゴシック" panose="020B0600070205080204" pitchFamily="34" charset="-128"/>
              </a:rPr>
              <a:t> </a:t>
            </a:r>
            <a:r>
              <a:rPr lang="en-US" altLang="en-US" sz="2400" dirty="0">
                <a:solidFill>
                  <a:schemeClr val="tx1"/>
                </a:solidFill>
                <a:latin typeface="+mn-lt"/>
                <a:ea typeface="ＭＳ Ｐゴシック" panose="020B0600070205080204" pitchFamily="34" charset="-128"/>
              </a:rPr>
              <a:t>S</a:t>
            </a:r>
            <a:r>
              <a:rPr lang="en-US" altLang="en-US" sz="100" dirty="0">
                <a:solidFill>
                  <a:schemeClr val="tx1"/>
                </a:solidFill>
                <a:latin typeface="+mn-lt"/>
                <a:ea typeface="ＭＳ Ｐゴシック" panose="020B0600070205080204" pitchFamily="34" charset="-128"/>
              </a:rPr>
              <a:t> </a:t>
            </a:r>
            <a:r>
              <a:rPr lang="en-US" altLang="en-US" sz="2400" dirty="0">
                <a:solidFill>
                  <a:schemeClr val="tx1"/>
                </a:solidFill>
                <a:latin typeface="+mn-lt"/>
                <a:ea typeface="ＭＳ Ｐゴシック" panose="020B0600070205080204" pitchFamily="34" charset="-128"/>
              </a:rPr>
              <a:t>P to every other access I</a:t>
            </a:r>
            <a:r>
              <a:rPr lang="en-US" altLang="en-US" sz="100" dirty="0">
                <a:solidFill>
                  <a:schemeClr val="tx1"/>
                </a:solidFill>
                <a:latin typeface="+mn-lt"/>
                <a:ea typeface="ＭＳ Ｐゴシック" panose="020B0600070205080204" pitchFamily="34" charset="-128"/>
              </a:rPr>
              <a:t> </a:t>
            </a:r>
            <a:r>
              <a:rPr lang="en-US" altLang="en-US" sz="2400" dirty="0">
                <a:solidFill>
                  <a:schemeClr val="tx1"/>
                </a:solidFill>
                <a:latin typeface="+mn-lt"/>
                <a:ea typeface="ＭＳ Ｐゴシック" panose="020B0600070205080204" pitchFamily="34" charset="-128"/>
              </a:rPr>
              <a:t>S</a:t>
            </a:r>
            <a:r>
              <a:rPr lang="en-US" altLang="en-US" sz="100" dirty="0">
                <a:solidFill>
                  <a:schemeClr val="tx1"/>
                </a:solidFill>
                <a:latin typeface="+mn-lt"/>
                <a:ea typeface="ＭＳ Ｐゴシック" panose="020B0600070205080204" pitchFamily="34" charset="-128"/>
              </a:rPr>
              <a:t> </a:t>
            </a:r>
            <a:r>
              <a:rPr lang="en-US" altLang="en-US" sz="2400" dirty="0">
                <a:solidFill>
                  <a:schemeClr val="tx1"/>
                </a:solidFill>
                <a:latin typeface="+mn-lt"/>
                <a:ea typeface="ＭＳ Ｐゴシック" panose="020B0600070205080204" pitchFamily="34" charset="-128"/>
              </a:rPr>
              <a:t>P?</a:t>
            </a:r>
          </a:p>
        </p:txBody>
      </p:sp>
      <p:pic>
        <p:nvPicPr>
          <p:cNvPr id="4" name="Picture 3" descr="There are 16 access nets in a circle, arranged in sequences of two and three. The nets are interconnected, creating a web of wires. Connecting each access I S P to each other directly doesn’t scale, O left parenthesis N squared right parenthesis connec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998" y="2687852"/>
            <a:ext cx="6482003" cy="3481806"/>
          </a:xfrm>
          <a:prstGeom prst="rect">
            <a:avLst/>
          </a:prstGeom>
        </p:spPr>
      </p:pic>
    </p:spTree>
    <p:extLst>
      <p:ext uri="{BB962C8B-B14F-4D97-AF65-F5344CB8AC3E}">
        <p14:creationId xmlns:p14="http://schemas.microsoft.com/office/powerpoint/2010/main" val="2132044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000" dirty="0">
                <a:ea typeface="ＭＳ Ｐゴシック" panose="020B0600070205080204" pitchFamily="34" charset="-128"/>
              </a:rPr>
              <a:t>Internet Structure: Network of Networks </a:t>
            </a:r>
            <a:r>
              <a:rPr lang="en-US" altLang="en-US" sz="2000" b="0" dirty="0">
                <a:ea typeface="ＭＳ Ｐゴシック" panose="020B0600070205080204" pitchFamily="34" charset="-128"/>
              </a:rPr>
              <a:t>(4 of 10)</a:t>
            </a:r>
            <a:endParaRPr lang="en-US" sz="2000" b="0" dirty="0"/>
          </a:p>
        </p:txBody>
      </p:sp>
      <p:sp>
        <p:nvSpPr>
          <p:cNvPr id="3" name="Text Placeholder 2"/>
          <p:cNvSpPr>
            <a:spLocks noGrp="1"/>
          </p:cNvSpPr>
          <p:nvPr>
            <p:ph type="body" idx="1"/>
          </p:nvPr>
        </p:nvSpPr>
        <p:spPr>
          <a:xfrm>
            <a:off x="457200" y="1600200"/>
            <a:ext cx="8229600" cy="803787"/>
          </a:xfrm>
        </p:spPr>
        <p:txBody>
          <a:bodyPr/>
          <a:lstStyle/>
          <a:p>
            <a:pPr marL="0" indent="0" eaLnBrk="1" hangingPunct="1">
              <a:lnSpc>
                <a:spcPct val="85000"/>
              </a:lnSpc>
              <a:spcBef>
                <a:spcPct val="20000"/>
              </a:spcBef>
              <a:buClr>
                <a:srgbClr val="000099"/>
              </a:buClr>
              <a:buSzPct val="75000"/>
              <a:buFont typeface="Wingdings" charset="0"/>
              <a:buNone/>
              <a:defRPr/>
            </a:pPr>
            <a:r>
              <a:rPr lang="en-US" sz="2200" b="1" dirty="0">
                <a:solidFill>
                  <a:schemeClr val="tx1"/>
                </a:solidFill>
                <a:latin typeface="+mn-lt"/>
              </a:rPr>
              <a:t>Option:</a:t>
            </a:r>
            <a:r>
              <a:rPr lang="en-US" sz="2200" dirty="0">
                <a:solidFill>
                  <a:schemeClr val="tx1"/>
                </a:solidFill>
                <a:latin typeface="+mn-lt"/>
              </a:rPr>
              <a:t> connect each access I</a:t>
            </a:r>
            <a:r>
              <a:rPr lang="en-US" sz="100" dirty="0">
                <a:solidFill>
                  <a:schemeClr val="tx1"/>
                </a:solidFill>
                <a:latin typeface="+mn-lt"/>
              </a:rPr>
              <a:t> </a:t>
            </a:r>
            <a:r>
              <a:rPr lang="en-US" sz="2200" dirty="0">
                <a:solidFill>
                  <a:schemeClr val="tx1"/>
                </a:solidFill>
                <a:latin typeface="+mn-lt"/>
              </a:rPr>
              <a:t>S</a:t>
            </a:r>
            <a:r>
              <a:rPr lang="en-US" sz="100" dirty="0">
                <a:solidFill>
                  <a:schemeClr val="tx1"/>
                </a:solidFill>
                <a:latin typeface="+mn-lt"/>
              </a:rPr>
              <a:t> </a:t>
            </a:r>
            <a:r>
              <a:rPr lang="en-US" sz="2200" dirty="0">
                <a:solidFill>
                  <a:schemeClr val="tx1"/>
                </a:solidFill>
                <a:latin typeface="+mn-lt"/>
              </a:rPr>
              <a:t>P to one global transit I</a:t>
            </a:r>
            <a:r>
              <a:rPr lang="en-US" sz="100" dirty="0">
                <a:solidFill>
                  <a:schemeClr val="tx1"/>
                </a:solidFill>
                <a:latin typeface="+mn-lt"/>
              </a:rPr>
              <a:t> </a:t>
            </a:r>
            <a:r>
              <a:rPr lang="en-US" sz="2200" dirty="0">
                <a:solidFill>
                  <a:schemeClr val="tx1"/>
                </a:solidFill>
                <a:latin typeface="+mn-lt"/>
              </a:rPr>
              <a:t>S</a:t>
            </a:r>
            <a:r>
              <a:rPr lang="en-US" sz="100" dirty="0">
                <a:solidFill>
                  <a:schemeClr val="tx1"/>
                </a:solidFill>
                <a:latin typeface="+mn-lt"/>
              </a:rPr>
              <a:t> </a:t>
            </a:r>
            <a:r>
              <a:rPr lang="en-US" sz="2200" dirty="0">
                <a:solidFill>
                  <a:schemeClr val="tx1"/>
                </a:solidFill>
                <a:latin typeface="+mn-lt"/>
              </a:rPr>
              <a:t>P? </a:t>
            </a:r>
          </a:p>
          <a:p>
            <a:pPr marL="0" indent="0" eaLnBrk="1" hangingPunct="1">
              <a:lnSpc>
                <a:spcPct val="85000"/>
              </a:lnSpc>
              <a:spcBef>
                <a:spcPct val="20000"/>
              </a:spcBef>
              <a:buClr>
                <a:srgbClr val="000099"/>
              </a:buClr>
              <a:buSzPct val="75000"/>
              <a:buFont typeface="Wingdings" charset="0"/>
              <a:buNone/>
              <a:tabLst>
                <a:tab pos="358775" algn="l"/>
              </a:tabLst>
              <a:defRPr/>
            </a:pPr>
            <a:r>
              <a:rPr lang="en-US" sz="2200" dirty="0">
                <a:solidFill>
                  <a:schemeClr val="tx1"/>
                </a:solidFill>
                <a:latin typeface="+mn-lt"/>
              </a:rPr>
              <a:t>Customer and provider I</a:t>
            </a:r>
            <a:r>
              <a:rPr lang="en-US" sz="100" dirty="0">
                <a:solidFill>
                  <a:schemeClr val="tx1"/>
                </a:solidFill>
                <a:latin typeface="+mn-lt"/>
              </a:rPr>
              <a:t> </a:t>
            </a:r>
            <a:r>
              <a:rPr lang="en-US" sz="2200" dirty="0">
                <a:solidFill>
                  <a:schemeClr val="tx1"/>
                </a:solidFill>
                <a:latin typeface="+mn-lt"/>
              </a:rPr>
              <a:t>S</a:t>
            </a:r>
            <a:r>
              <a:rPr lang="en-US" sz="100" dirty="0">
                <a:solidFill>
                  <a:schemeClr val="tx1"/>
                </a:solidFill>
                <a:latin typeface="+mn-lt"/>
              </a:rPr>
              <a:t> </a:t>
            </a:r>
            <a:r>
              <a:rPr lang="en-US" sz="2200" dirty="0">
                <a:solidFill>
                  <a:schemeClr val="tx1"/>
                </a:solidFill>
                <a:latin typeface="+mn-lt"/>
              </a:rPr>
              <a:t>P</a:t>
            </a:r>
            <a:r>
              <a:rPr lang="en-US" sz="100" dirty="0">
                <a:solidFill>
                  <a:schemeClr val="tx1"/>
                </a:solidFill>
                <a:latin typeface="+mn-lt"/>
              </a:rPr>
              <a:t> </a:t>
            </a:r>
            <a:r>
              <a:rPr lang="en-US" sz="2200" dirty="0">
                <a:solidFill>
                  <a:schemeClr val="tx1"/>
                </a:solidFill>
                <a:latin typeface="+mn-lt"/>
              </a:rPr>
              <a:t>s have economic agreement.</a:t>
            </a:r>
            <a:endParaRPr lang="en-US" altLang="en-US" sz="2200" dirty="0">
              <a:solidFill>
                <a:schemeClr val="tx1"/>
              </a:solidFill>
              <a:latin typeface="+mn-lt"/>
              <a:ea typeface="ＭＳ Ｐゴシック" panose="020B0600070205080204" pitchFamily="34" charset="-128"/>
            </a:endParaRPr>
          </a:p>
        </p:txBody>
      </p:sp>
      <p:pic>
        <p:nvPicPr>
          <p:cNvPr id="4" name="Picture 3" descr="There are 16 access nets in a circle, arranged in sequences of two and three. Each access net is connected to a router in the global I S P. The routers in the global I S P are interconnec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172" y="2691537"/>
            <a:ext cx="5951657" cy="3196932"/>
          </a:xfrm>
          <a:prstGeom prst="rect">
            <a:avLst/>
          </a:prstGeom>
        </p:spPr>
      </p:pic>
    </p:spTree>
    <p:extLst>
      <p:ext uri="{BB962C8B-B14F-4D97-AF65-F5344CB8AC3E}">
        <p14:creationId xmlns:p14="http://schemas.microsoft.com/office/powerpoint/2010/main" val="2135995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000" dirty="0">
                <a:ea typeface="ＭＳ Ｐゴシック" panose="020B0600070205080204" pitchFamily="34" charset="-128"/>
              </a:rPr>
              <a:t>Internet Structure: Network of Networks </a:t>
            </a:r>
            <a:r>
              <a:rPr lang="en-US" altLang="en-US" sz="2000" b="0" dirty="0">
                <a:ea typeface="ＭＳ Ｐゴシック" panose="020B0600070205080204" pitchFamily="34" charset="-128"/>
              </a:rPr>
              <a:t>(5 of 10)</a:t>
            </a:r>
            <a:endParaRPr lang="en-US" sz="2000" b="0" dirty="0"/>
          </a:p>
        </p:txBody>
      </p:sp>
      <p:sp>
        <p:nvSpPr>
          <p:cNvPr id="3" name="Text Placeholder 2"/>
          <p:cNvSpPr>
            <a:spLocks noGrp="1"/>
          </p:cNvSpPr>
          <p:nvPr>
            <p:ph type="body" idx="1"/>
          </p:nvPr>
        </p:nvSpPr>
        <p:spPr>
          <a:xfrm>
            <a:off x="457200" y="1600200"/>
            <a:ext cx="8229600" cy="730045"/>
          </a:xfrm>
        </p:spPr>
        <p:txBody>
          <a:bodyPr/>
          <a:lstStyle/>
          <a:p>
            <a:pPr marL="0" indent="0">
              <a:lnSpc>
                <a:spcPct val="85000"/>
              </a:lnSpc>
              <a:buClr>
                <a:srgbClr val="000099"/>
              </a:buClr>
              <a:buSzPct val="75000"/>
              <a:buNone/>
              <a:defRPr/>
            </a:pPr>
            <a:r>
              <a:rPr lang="en-US" altLang="en-US" sz="2200" dirty="0">
                <a:latin typeface="+mn-lt"/>
              </a:rPr>
              <a:t>But if one global I</a:t>
            </a:r>
            <a:r>
              <a:rPr lang="en-US" altLang="en-US" sz="100" dirty="0">
                <a:latin typeface="+mn-lt"/>
              </a:rPr>
              <a:t> </a:t>
            </a:r>
            <a:r>
              <a:rPr lang="en-US" altLang="en-US" sz="2200" dirty="0">
                <a:latin typeface="+mn-lt"/>
              </a:rPr>
              <a:t>S</a:t>
            </a:r>
            <a:r>
              <a:rPr lang="en-US" altLang="en-US" sz="100" dirty="0">
                <a:latin typeface="+mn-lt"/>
              </a:rPr>
              <a:t> </a:t>
            </a:r>
            <a:r>
              <a:rPr lang="en-US" altLang="en-US" sz="2200" dirty="0">
                <a:latin typeface="+mn-lt"/>
              </a:rPr>
              <a:t>P is viable business, there will be competitors ….</a:t>
            </a:r>
            <a:endParaRPr lang="en-US" altLang="en-US" sz="2200" b="1" dirty="0">
              <a:solidFill>
                <a:schemeClr val="tx1"/>
              </a:solidFill>
              <a:latin typeface="+mn-lt"/>
              <a:ea typeface="ＭＳ Ｐゴシック" panose="020B0600070205080204" pitchFamily="34" charset="-128"/>
            </a:endParaRPr>
          </a:p>
        </p:txBody>
      </p:sp>
      <p:pic>
        <p:nvPicPr>
          <p:cNvPr id="4" name="Picture 3" descr="There are 16 access nets in a circle, arranged in sequences of two and three. Each access net is connected to one of three I S P’s, I S P A, I S P B, and I S P C. Each I S P has interconnected routers. There are no connections among the I S 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088" y="2584321"/>
            <a:ext cx="6417825" cy="3447333"/>
          </a:xfrm>
          <a:prstGeom prst="rect">
            <a:avLst/>
          </a:prstGeom>
        </p:spPr>
      </p:pic>
    </p:spTree>
    <p:extLst>
      <p:ext uri="{BB962C8B-B14F-4D97-AF65-F5344CB8AC3E}">
        <p14:creationId xmlns:p14="http://schemas.microsoft.com/office/powerpoint/2010/main" val="5135106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000" dirty="0">
                <a:ea typeface="ＭＳ Ｐゴシック" panose="020B0600070205080204" pitchFamily="34" charset="-128"/>
              </a:rPr>
              <a:t>Internet Structure: Network of Networks </a:t>
            </a:r>
            <a:r>
              <a:rPr lang="en-US" altLang="en-US" sz="2000" b="0" dirty="0">
                <a:ea typeface="ＭＳ Ｐゴシック" panose="020B0600070205080204" pitchFamily="34" charset="-128"/>
              </a:rPr>
              <a:t>(6 of 10)</a:t>
            </a:r>
            <a:endParaRPr lang="en-US" sz="2000" b="0" dirty="0"/>
          </a:p>
        </p:txBody>
      </p:sp>
      <p:sp>
        <p:nvSpPr>
          <p:cNvPr id="3" name="Text Placeholder 2"/>
          <p:cNvSpPr>
            <a:spLocks noGrp="1"/>
          </p:cNvSpPr>
          <p:nvPr>
            <p:ph type="body" idx="1"/>
          </p:nvPr>
        </p:nvSpPr>
        <p:spPr>
          <a:xfrm>
            <a:off x="457200" y="1600200"/>
            <a:ext cx="8229600" cy="803787"/>
          </a:xfrm>
        </p:spPr>
        <p:txBody>
          <a:bodyPr/>
          <a:lstStyle/>
          <a:p>
            <a:pPr marL="0" indent="0" eaLnBrk="1" hangingPunct="1">
              <a:buClr>
                <a:srgbClr val="000099"/>
              </a:buClr>
              <a:buSzPct val="75000"/>
              <a:buFont typeface="Wingdings" panose="05000000000000000000" pitchFamily="2" charset="2"/>
              <a:buNone/>
              <a:tabLst/>
            </a:pPr>
            <a:r>
              <a:rPr lang="en-US" altLang="en-US" sz="2200" dirty="0">
                <a:latin typeface="+mn-lt"/>
              </a:rPr>
              <a:t>But if one global I</a:t>
            </a:r>
            <a:r>
              <a:rPr lang="en-US" altLang="en-US" sz="100" dirty="0">
                <a:latin typeface="+mn-lt"/>
              </a:rPr>
              <a:t> </a:t>
            </a:r>
            <a:r>
              <a:rPr lang="en-US" altLang="en-US" sz="2200" dirty="0">
                <a:latin typeface="+mn-lt"/>
              </a:rPr>
              <a:t>S</a:t>
            </a:r>
            <a:r>
              <a:rPr lang="en-US" altLang="en-US" sz="100" dirty="0">
                <a:latin typeface="+mn-lt"/>
              </a:rPr>
              <a:t> </a:t>
            </a:r>
            <a:r>
              <a:rPr lang="en-US" altLang="en-US" sz="2200" dirty="0">
                <a:latin typeface="+mn-lt"/>
              </a:rPr>
              <a:t>P is viable business, there will be competitors …. which must be interconnected</a:t>
            </a:r>
          </a:p>
        </p:txBody>
      </p:sp>
      <p:pic>
        <p:nvPicPr>
          <p:cNvPr id="4" name="Picture 3" descr="There are 16 access nets in a circle, arranged in sequences of two and three. Each access net is connected to one of three I S P’s, I S P A, I S P B, and I S P C. Each I S P has interconnected routers. Routers in one I S P are connected to routers in another I S P via an internet exchange point, or I X P. Routers are also connected directly to each other across I S P’s via peering link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859" y="2691537"/>
            <a:ext cx="6354282" cy="3537039"/>
          </a:xfrm>
          <a:prstGeom prst="rect">
            <a:avLst/>
          </a:prstGeom>
        </p:spPr>
      </p:pic>
    </p:spTree>
    <p:extLst>
      <p:ext uri="{BB962C8B-B14F-4D97-AF65-F5344CB8AC3E}">
        <p14:creationId xmlns:p14="http://schemas.microsoft.com/office/powerpoint/2010/main" val="1232123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000" dirty="0">
                <a:latin typeface="Times New Roman" panose="02020603050405020304" pitchFamily="18" charset="0"/>
                <a:ea typeface="ＭＳ Ｐゴシック" panose="020B0600070205080204" pitchFamily="34" charset="-128"/>
                <a:cs typeface="Times New Roman" panose="02020603050405020304" pitchFamily="18" charset="0"/>
              </a:rPr>
              <a:t>What’s the Internet: “Nuts and Bolts” View </a:t>
            </a:r>
            <a:r>
              <a:rPr lang="en-US" altLang="en-US" sz="2000" b="0" dirty="0">
                <a:latin typeface="Times New Roman" panose="02020603050405020304" pitchFamily="18" charset="0"/>
                <a:ea typeface="ＭＳ Ｐゴシック" panose="020B0600070205080204" pitchFamily="34" charset="-128"/>
                <a:cs typeface="Times New Roman" panose="02020603050405020304" pitchFamily="18" charset="0"/>
              </a:rPr>
              <a:t>(1 of 2)</a:t>
            </a:r>
            <a:endParaRPr lang="en-US" sz="2000" b="0" dirty="0">
              <a:latin typeface="Times New Roman" panose="02020603050405020304" pitchFamily="18" charset="0"/>
              <a:cs typeface="Times New Roman" panose="02020603050405020304" pitchFamily="18" charset="0"/>
            </a:endParaRPr>
          </a:p>
        </p:txBody>
      </p:sp>
      <p:pic>
        <p:nvPicPr>
          <p:cNvPr id="3" name="Picture 2" descr="A group of 4 computing devices. A P C, a server, a wireless laptop, and a smart phone. The laptop and phone emit signal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534" y="1665016"/>
            <a:ext cx="1454704" cy="1363785"/>
          </a:xfrm>
          <a:prstGeom prst="rect">
            <a:avLst/>
          </a:prstGeom>
        </p:spPr>
      </p:pic>
      <p:sp>
        <p:nvSpPr>
          <p:cNvPr id="78" name="Content Placeholder 77"/>
          <p:cNvSpPr>
            <a:spLocks noGrp="1"/>
          </p:cNvSpPr>
          <p:nvPr>
            <p:ph idx="1"/>
          </p:nvPr>
        </p:nvSpPr>
        <p:spPr>
          <a:xfrm>
            <a:off x="3167743" y="1665016"/>
            <a:ext cx="5457899" cy="1383755"/>
          </a:xfrm>
        </p:spPr>
        <p:txBody>
          <a:bodyPr/>
          <a:lstStyle/>
          <a:p>
            <a:pPr marL="255600" indent="-255600"/>
            <a:r>
              <a:rPr lang="en-US" altLang="en-US" sz="2000" dirty="0">
                <a:solidFill>
                  <a:schemeClr val="tx1"/>
                </a:solidFill>
                <a:latin typeface="+mn-lt"/>
                <a:ea typeface="ＭＳ Ｐゴシック" panose="020B0600070205080204" pitchFamily="34" charset="-128"/>
              </a:rPr>
              <a:t>billions of connected computing devices:</a:t>
            </a:r>
          </a:p>
          <a:p>
            <a:pPr marL="741600" lvl="1" indent="-284400" eaLnBrk="1" hangingPunct="1"/>
            <a:r>
              <a:rPr lang="en-US" altLang="en-US" sz="2000" b="1" dirty="0">
                <a:solidFill>
                  <a:schemeClr val="tx1"/>
                </a:solidFill>
                <a:latin typeface="+mn-lt"/>
                <a:ea typeface="ＭＳ Ｐゴシック" panose="020B0600070205080204" pitchFamily="34" charset="-128"/>
              </a:rPr>
              <a:t>hosts</a:t>
            </a:r>
            <a:r>
              <a:rPr lang="en-US" altLang="en-US" sz="2000" i="1" dirty="0">
                <a:solidFill>
                  <a:schemeClr val="tx1"/>
                </a:solidFill>
                <a:latin typeface="+mn-lt"/>
                <a:ea typeface="ＭＳ Ｐゴシック" panose="020B0600070205080204" pitchFamily="34" charset="-128"/>
              </a:rPr>
              <a:t> = </a:t>
            </a:r>
            <a:r>
              <a:rPr lang="en-US" altLang="en-US" sz="2000" b="1" dirty="0">
                <a:solidFill>
                  <a:schemeClr val="tx1"/>
                </a:solidFill>
                <a:latin typeface="+mn-lt"/>
                <a:ea typeface="ＭＳ Ｐゴシック" panose="020B0600070205080204" pitchFamily="34" charset="-128"/>
              </a:rPr>
              <a:t>end systems </a:t>
            </a:r>
          </a:p>
          <a:p>
            <a:pPr marL="741600" lvl="1" indent="-284400" eaLnBrk="1" hangingPunct="1"/>
            <a:r>
              <a:rPr lang="en-US" altLang="en-US" sz="2000" dirty="0">
                <a:solidFill>
                  <a:schemeClr val="tx1"/>
                </a:solidFill>
                <a:latin typeface="+mn-lt"/>
                <a:ea typeface="Arial" panose="020B0604020202020204" pitchFamily="34" charset="0"/>
              </a:rPr>
              <a:t>running </a:t>
            </a:r>
            <a:r>
              <a:rPr lang="en-US" altLang="en-US" sz="2000" b="1" dirty="0">
                <a:solidFill>
                  <a:schemeClr val="tx1"/>
                </a:solidFill>
                <a:latin typeface="+mn-lt"/>
                <a:ea typeface="Arial" panose="020B0604020202020204" pitchFamily="34" charset="0"/>
              </a:rPr>
              <a:t>network apps</a:t>
            </a:r>
            <a:endParaRPr lang="en-US" sz="2000" b="1" dirty="0">
              <a:solidFill>
                <a:schemeClr val="tx1"/>
              </a:solidFill>
              <a:latin typeface="+mn-lt"/>
            </a:endParaRPr>
          </a:p>
        </p:txBody>
      </p:sp>
      <p:pic>
        <p:nvPicPr>
          <p:cNvPr id="4" name="Picture 3" descr="A group of 3 communication links. There are 2 wireless links, a tower and a wifi router that both emit signals. A wire provides a wired lin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534" y="3508823"/>
            <a:ext cx="1866900" cy="1193800"/>
          </a:xfrm>
          <a:prstGeom prst="rect">
            <a:avLst/>
          </a:prstGeom>
        </p:spPr>
      </p:pic>
      <p:sp>
        <p:nvSpPr>
          <p:cNvPr id="79" name="Content Placeholder 78"/>
          <p:cNvSpPr>
            <a:spLocks noGrp="1"/>
          </p:cNvSpPr>
          <p:nvPr>
            <p:ph idx="13"/>
          </p:nvPr>
        </p:nvSpPr>
        <p:spPr>
          <a:xfrm>
            <a:off x="3167743" y="3414151"/>
            <a:ext cx="5457899" cy="1288472"/>
          </a:xfrm>
        </p:spPr>
        <p:txBody>
          <a:bodyPr/>
          <a:lstStyle/>
          <a:p>
            <a:pPr marL="255600" indent="-255600">
              <a:buClr>
                <a:schemeClr val="tx2"/>
              </a:buClr>
            </a:pPr>
            <a:r>
              <a:rPr lang="en-US" altLang="en-US" sz="2000" b="1" dirty="0">
                <a:solidFill>
                  <a:schemeClr val="tx1"/>
                </a:solidFill>
                <a:latin typeface="+mn-lt"/>
              </a:rPr>
              <a:t>communication links</a:t>
            </a:r>
          </a:p>
          <a:p>
            <a:pPr marL="741600" lvl="1" indent="-284400">
              <a:buClr>
                <a:schemeClr val="tx2"/>
              </a:buClr>
            </a:pPr>
            <a:r>
              <a:rPr lang="en-US" altLang="en-US" sz="2000" dirty="0">
                <a:latin typeface="+mn-lt"/>
                <a:ea typeface="ＭＳ Ｐゴシック" panose="020B0600070205080204" pitchFamily="34" charset="-128"/>
              </a:rPr>
              <a:t>fiber, copper, radio, satellite</a:t>
            </a:r>
          </a:p>
          <a:p>
            <a:pPr marL="741600" lvl="1" indent="-284400">
              <a:buClr>
                <a:schemeClr val="tx2"/>
              </a:buClr>
            </a:pPr>
            <a:r>
              <a:rPr lang="en-US" altLang="en-US" sz="2000" dirty="0">
                <a:latin typeface="+mn-lt"/>
                <a:ea typeface="ＭＳ Ｐゴシック" panose="020B0600070205080204" pitchFamily="34" charset="-128"/>
              </a:rPr>
              <a:t>transmission rate: </a:t>
            </a:r>
            <a:r>
              <a:rPr lang="en-US" altLang="en-US" sz="2000" b="1" dirty="0">
                <a:solidFill>
                  <a:schemeClr val="tx1"/>
                </a:solidFill>
                <a:latin typeface="+mn-lt"/>
                <a:ea typeface="ＭＳ Ｐゴシック" panose="020B0600070205080204" pitchFamily="34" charset="-128"/>
              </a:rPr>
              <a:t>bandwidth</a:t>
            </a:r>
            <a:endParaRPr lang="en-US" sz="2000" b="1" dirty="0">
              <a:solidFill>
                <a:schemeClr val="tx1"/>
              </a:solidFill>
              <a:latin typeface="+mn-lt"/>
            </a:endParaRPr>
          </a:p>
        </p:txBody>
      </p:sp>
      <p:pic>
        <p:nvPicPr>
          <p:cNvPr id="5" name="Picture 4" descr="A route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8684" y="5187439"/>
            <a:ext cx="622300" cy="660400"/>
          </a:xfrm>
          <a:prstGeom prst="rect">
            <a:avLst/>
          </a:prstGeom>
        </p:spPr>
      </p:pic>
      <p:sp>
        <p:nvSpPr>
          <p:cNvPr id="80" name="Content Placeholder 79"/>
          <p:cNvSpPr>
            <a:spLocks noGrp="1"/>
          </p:cNvSpPr>
          <p:nvPr>
            <p:ph idx="14"/>
          </p:nvPr>
        </p:nvSpPr>
        <p:spPr>
          <a:xfrm>
            <a:off x="3167743" y="5037161"/>
            <a:ext cx="5457899" cy="1200353"/>
          </a:xfrm>
        </p:spPr>
        <p:txBody>
          <a:bodyPr/>
          <a:lstStyle/>
          <a:p>
            <a:pPr marL="255600" indent="-255600">
              <a:buClr>
                <a:schemeClr val="tx2"/>
              </a:buClr>
              <a:defRPr/>
            </a:pPr>
            <a:r>
              <a:rPr lang="en-US" sz="2000" b="1" dirty="0">
                <a:solidFill>
                  <a:schemeClr val="tx1"/>
                </a:solidFill>
                <a:latin typeface="+mn-lt"/>
                <a:ea typeface="ＭＳ Ｐゴシック" charset="0"/>
                <a:cs typeface="ＭＳ Ｐゴシック" charset="0"/>
              </a:rPr>
              <a:t>packet switches:</a:t>
            </a:r>
            <a:r>
              <a:rPr lang="en-US" sz="2000" dirty="0">
                <a:solidFill>
                  <a:schemeClr val="tx1"/>
                </a:solidFill>
                <a:latin typeface="+mn-lt"/>
                <a:ea typeface="ＭＳ Ｐゴシック" charset="0"/>
                <a:cs typeface="ＭＳ Ｐゴシック" charset="0"/>
              </a:rPr>
              <a:t> forward packets (chunks of data)</a:t>
            </a:r>
          </a:p>
          <a:p>
            <a:pPr marL="741600" lvl="1" indent="-284400">
              <a:buClr>
                <a:schemeClr val="tx2"/>
              </a:buClr>
              <a:defRPr/>
            </a:pPr>
            <a:r>
              <a:rPr lang="en-US" sz="2000" b="1" dirty="0">
                <a:solidFill>
                  <a:schemeClr val="tx1"/>
                </a:solidFill>
                <a:latin typeface="+mn-lt"/>
                <a:ea typeface="ＭＳ Ｐゴシック" charset="0"/>
                <a:cs typeface="ＭＳ Ｐゴシック" charset="0"/>
              </a:rPr>
              <a:t>routers</a:t>
            </a:r>
            <a:r>
              <a:rPr lang="en-US" sz="2000" dirty="0">
                <a:solidFill>
                  <a:schemeClr val="tx1"/>
                </a:solidFill>
                <a:latin typeface="+mn-lt"/>
                <a:ea typeface="ＭＳ Ｐゴシック" charset="0"/>
                <a:cs typeface="ＭＳ Ｐゴシック" charset="0"/>
              </a:rPr>
              <a:t> and </a:t>
            </a:r>
            <a:r>
              <a:rPr lang="en-US" sz="2000" b="1" dirty="0">
                <a:solidFill>
                  <a:schemeClr val="tx1"/>
                </a:solidFill>
                <a:latin typeface="+mn-lt"/>
                <a:ea typeface="ＭＳ Ｐゴシック" charset="0"/>
                <a:cs typeface="ＭＳ Ｐゴシック" charset="0"/>
              </a:rPr>
              <a:t>switches</a:t>
            </a:r>
            <a:endParaRPr lang="en-US" sz="2000" b="1" dirty="0">
              <a:solidFill>
                <a:schemeClr val="tx1"/>
              </a:solidFill>
              <a:latin typeface="+mn-lt"/>
            </a:endParaRPr>
          </a:p>
        </p:txBody>
      </p:sp>
    </p:spTree>
    <p:extLst>
      <p:ext uri="{BB962C8B-B14F-4D97-AF65-F5344CB8AC3E}">
        <p14:creationId xmlns:p14="http://schemas.microsoft.com/office/powerpoint/2010/main" val="10205427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000" dirty="0">
                <a:ea typeface="ＭＳ Ｐゴシック" panose="020B0600070205080204" pitchFamily="34" charset="-128"/>
              </a:rPr>
              <a:t>Internet Structure: Network of Networks </a:t>
            </a:r>
            <a:r>
              <a:rPr lang="en-US" altLang="en-US" sz="2000" b="0" dirty="0">
                <a:ea typeface="ＭＳ Ｐゴシック" panose="020B0600070205080204" pitchFamily="34" charset="-128"/>
              </a:rPr>
              <a:t>(7 of 10)</a:t>
            </a:r>
            <a:endParaRPr lang="en-US" sz="2000" b="0" dirty="0"/>
          </a:p>
        </p:txBody>
      </p:sp>
      <p:sp>
        <p:nvSpPr>
          <p:cNvPr id="3" name="Text Placeholder 2"/>
          <p:cNvSpPr>
            <a:spLocks noGrp="1"/>
          </p:cNvSpPr>
          <p:nvPr>
            <p:ph type="body" idx="1"/>
          </p:nvPr>
        </p:nvSpPr>
        <p:spPr>
          <a:xfrm>
            <a:off x="457200" y="1600200"/>
            <a:ext cx="8229600" cy="818535"/>
          </a:xfrm>
        </p:spPr>
        <p:txBody>
          <a:bodyPr/>
          <a:lstStyle/>
          <a:p>
            <a:pPr marL="0" indent="0">
              <a:buClr>
                <a:srgbClr val="000099"/>
              </a:buClr>
              <a:buSzPct val="75000"/>
              <a:buNone/>
              <a:tabLst/>
            </a:pPr>
            <a:r>
              <a:rPr lang="en-US" altLang="en-US" sz="2400" dirty="0">
                <a:latin typeface="+mn-lt"/>
              </a:rPr>
              <a:t>… and regional networks may arise to connect access nets to I</a:t>
            </a:r>
            <a:r>
              <a:rPr lang="en-US" altLang="en-US" sz="100" dirty="0">
                <a:latin typeface="+mn-lt"/>
              </a:rPr>
              <a:t> </a:t>
            </a:r>
            <a:r>
              <a:rPr lang="en-US" altLang="en-US" sz="2400" dirty="0">
                <a:latin typeface="+mn-lt"/>
              </a:rPr>
              <a:t>S</a:t>
            </a:r>
            <a:r>
              <a:rPr lang="en-US" altLang="en-US" sz="100" dirty="0">
                <a:latin typeface="+mn-lt"/>
              </a:rPr>
              <a:t> </a:t>
            </a:r>
            <a:r>
              <a:rPr lang="en-US" altLang="en-US" sz="2400" dirty="0">
                <a:latin typeface="+mn-lt"/>
              </a:rPr>
              <a:t>Ps</a:t>
            </a:r>
          </a:p>
        </p:txBody>
      </p:sp>
      <p:pic>
        <p:nvPicPr>
          <p:cNvPr id="6" name="Picture 5" descr="There are 16 access nets in a circle, arranged in sequences of two and three. Each access net is connected to one of three I S P’s, I S P A, I S P B, and I S P C. Each I S P has interconnected routers. Routers in one I S P are connected to routers in another I S P via an internet exchange point, or I X P. Routers are also connected directly to each other across I S P’s via peering links. Some access nets are connected via a regional net before being connected to an I S P rout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298" y="2706285"/>
            <a:ext cx="6167404" cy="3312820"/>
          </a:xfrm>
          <a:prstGeom prst="rect">
            <a:avLst/>
          </a:prstGeom>
        </p:spPr>
      </p:pic>
    </p:spTree>
    <p:extLst>
      <p:ext uri="{BB962C8B-B14F-4D97-AF65-F5344CB8AC3E}">
        <p14:creationId xmlns:p14="http://schemas.microsoft.com/office/powerpoint/2010/main" val="26038820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000" dirty="0">
                <a:ea typeface="ＭＳ Ｐゴシック" panose="020B0600070205080204" pitchFamily="34" charset="-128"/>
              </a:rPr>
              <a:t>Internet Structure: Network of Networks </a:t>
            </a:r>
            <a:r>
              <a:rPr lang="en-US" altLang="en-US" sz="2000" b="0" dirty="0">
                <a:ea typeface="ＭＳ Ｐゴシック" panose="020B0600070205080204" pitchFamily="34" charset="-128"/>
              </a:rPr>
              <a:t>(8 of 10)</a:t>
            </a:r>
            <a:endParaRPr lang="en-US" sz="2000" b="0" dirty="0"/>
          </a:p>
        </p:txBody>
      </p:sp>
      <p:sp>
        <p:nvSpPr>
          <p:cNvPr id="3" name="Text Placeholder 2"/>
          <p:cNvSpPr>
            <a:spLocks noGrp="1"/>
          </p:cNvSpPr>
          <p:nvPr>
            <p:ph type="body" idx="1"/>
          </p:nvPr>
        </p:nvSpPr>
        <p:spPr>
          <a:xfrm>
            <a:off x="620486" y="1600200"/>
            <a:ext cx="8066314" cy="1077686"/>
          </a:xfrm>
        </p:spPr>
        <p:txBody>
          <a:bodyPr/>
          <a:lstStyle/>
          <a:p>
            <a:pPr marL="0" indent="0">
              <a:buClr>
                <a:srgbClr val="000099"/>
              </a:buClr>
              <a:buSzPct val="75000"/>
              <a:buNone/>
              <a:tabLst/>
            </a:pPr>
            <a:r>
              <a:rPr lang="en-US" altLang="en-US" sz="2000" dirty="0">
                <a:latin typeface="+mn-lt"/>
              </a:rPr>
              <a:t>… and content provider networks (e.g., Google, Microsoft, Akamai) may run their own network, to bring services, content close to end users</a:t>
            </a:r>
          </a:p>
        </p:txBody>
      </p:sp>
      <p:pic>
        <p:nvPicPr>
          <p:cNvPr id="7" name="Picture 6" descr="There are 16 access nets in a circle, arranged in sequences of two and three. Each access net is connected to one of three I S P’s, I S P A, I S P B, and I S P C. Each I S P has interconnected routers. Routers in one I S P are connected to routers in another I S P via an internet exchange point, or I X P. Routers are also connected directly to each other across I S P’s via peering links. Some access nets are connected via a regional net before being connected to an I S P router. A content provider network spans all three I S 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941" y="2965436"/>
            <a:ext cx="6167404" cy="3316859"/>
          </a:xfrm>
          <a:prstGeom prst="rect">
            <a:avLst/>
          </a:prstGeom>
        </p:spPr>
      </p:pic>
    </p:spTree>
    <p:extLst>
      <p:ext uri="{BB962C8B-B14F-4D97-AF65-F5344CB8AC3E}">
        <p14:creationId xmlns:p14="http://schemas.microsoft.com/office/powerpoint/2010/main" val="42553552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000" dirty="0">
                <a:ea typeface="ＭＳ Ｐゴシック" panose="020B0600070205080204" pitchFamily="34" charset="-128"/>
              </a:rPr>
              <a:t>Internet Structure: Network of Networks </a:t>
            </a:r>
            <a:r>
              <a:rPr lang="en-US" altLang="en-US" sz="2000" b="0" dirty="0">
                <a:ea typeface="ＭＳ Ｐゴシック" panose="020B0600070205080204" pitchFamily="34" charset="-128"/>
              </a:rPr>
              <a:t>(9 of 10)</a:t>
            </a:r>
            <a:endParaRPr lang="en-US" sz="2000" b="0" dirty="0"/>
          </a:p>
        </p:txBody>
      </p:sp>
      <p:pic>
        <p:nvPicPr>
          <p:cNvPr id="3" name="Picture 2" descr="A network diagram has 4 tiers of connections. The first tier consists of 2 tier 1 I S P’s and google. Tier 2 consists of 3 I X P’s. Tier 3 consists of 2 regional I S P’s. Tier 4 consists of eight access I S P’s. Each access I S P is connected to a tier 1 I S P or Google. For example, access I S P 1 is connected to tier 1 I S P as well as to I X P 1. I X P 1 is connected to Google. Access I S P 6 is connected to regional I S P 2 and to I X P 3. Regional I S P is connected to tier 1 I S 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612" y="2041120"/>
            <a:ext cx="6880776" cy="3584489"/>
          </a:xfrm>
          <a:prstGeom prst="rect">
            <a:avLst/>
          </a:prstGeom>
        </p:spPr>
      </p:pic>
    </p:spTree>
    <p:extLst>
      <p:ext uri="{BB962C8B-B14F-4D97-AF65-F5344CB8AC3E}">
        <p14:creationId xmlns:p14="http://schemas.microsoft.com/office/powerpoint/2010/main" val="18662649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000" dirty="0">
                <a:ea typeface="ＭＳ Ｐゴシック" panose="020B0600070205080204" pitchFamily="34" charset="-128"/>
              </a:rPr>
              <a:t>Internet Structure: Network of Networks </a:t>
            </a:r>
            <a:r>
              <a:rPr lang="en-US" altLang="en-US" sz="2000" b="0" dirty="0">
                <a:ea typeface="ＭＳ Ｐゴシック" panose="020B0600070205080204" pitchFamily="34" charset="-128"/>
              </a:rPr>
              <a:t>(10 of 10)</a:t>
            </a:r>
            <a:endParaRPr lang="en-US" sz="2000" b="0" dirty="0"/>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457200" y="1600200"/>
                <a:ext cx="8229600" cy="4525963"/>
              </a:xfrm>
            </p:spPr>
            <p:txBody>
              <a:bodyPr/>
              <a:lstStyle/>
              <a:p>
                <a:pPr eaLnBrk="1" hangingPunct="1"/>
                <a:r>
                  <a:rPr lang="en-US" altLang="en-US" sz="2400" dirty="0">
                    <a:latin typeface="+mn-lt"/>
                    <a:ea typeface="ＭＳ Ｐゴシック" panose="020B0600070205080204" pitchFamily="34" charset="-128"/>
                  </a:rPr>
                  <a:t>at center: small </a:t>
                </a:r>
                <a14:m>
                  <m:oMath xmlns:m="http://schemas.openxmlformats.org/officeDocument/2006/math">
                    <m:r>
                      <a:rPr lang="en-US" altLang="en-US" sz="2400" i="1" dirty="0" smtClean="0">
                        <a:latin typeface="Cambria Math" panose="02040503050406030204" pitchFamily="18" charset="0"/>
                        <a:ea typeface="ＭＳ Ｐゴシック" panose="020B0600070205080204" pitchFamily="34" charset="-128"/>
                      </a:rPr>
                      <m:t>#</m:t>
                    </m:r>
                  </m:oMath>
                </a14:m>
                <a:r>
                  <a:rPr lang="en-US" altLang="en-US" sz="2400" dirty="0">
                    <a:latin typeface="+mn-lt"/>
                    <a:ea typeface="ＭＳ Ｐゴシック" panose="020B0600070205080204" pitchFamily="34" charset="-128"/>
                  </a:rPr>
                  <a:t> of well-connected large networks</a:t>
                </a:r>
              </a:p>
              <a:p>
                <a:pPr marL="741600" lvl="1" indent="-284400" eaLnBrk="1" hangingPunct="1"/>
                <a:r>
                  <a:rPr lang="en-US" altLang="ja-JP" sz="2400" b="1" dirty="0">
                    <a:solidFill>
                      <a:schemeClr val="tx1"/>
                    </a:solidFill>
                    <a:latin typeface="+mn-lt"/>
                    <a:ea typeface="ＭＳ Ｐゴシック" panose="020B0600070205080204" pitchFamily="34" charset="-128"/>
                  </a:rPr>
                  <a:t>“tier-1” commercial I</a:t>
                </a:r>
                <a:r>
                  <a:rPr lang="en-US" altLang="ja-JP" sz="100" b="1" dirty="0">
                    <a:solidFill>
                      <a:schemeClr val="tx1"/>
                    </a:solidFill>
                    <a:latin typeface="+mn-lt"/>
                    <a:ea typeface="ＭＳ Ｐゴシック" panose="020B0600070205080204" pitchFamily="34" charset="-128"/>
                  </a:rPr>
                  <a:t> </a:t>
                </a:r>
                <a:r>
                  <a:rPr lang="en-US" altLang="ja-JP" sz="2400" b="1" dirty="0">
                    <a:solidFill>
                      <a:schemeClr val="tx1"/>
                    </a:solidFill>
                    <a:latin typeface="+mn-lt"/>
                    <a:ea typeface="ＭＳ Ｐゴシック" panose="020B0600070205080204" pitchFamily="34" charset="-128"/>
                  </a:rPr>
                  <a:t>S</a:t>
                </a:r>
                <a:r>
                  <a:rPr lang="en-US" altLang="ja-JP" sz="100" b="1" dirty="0">
                    <a:solidFill>
                      <a:schemeClr val="tx1"/>
                    </a:solidFill>
                    <a:latin typeface="+mn-lt"/>
                    <a:ea typeface="ＭＳ Ｐゴシック" panose="020B0600070205080204" pitchFamily="34" charset="-128"/>
                  </a:rPr>
                  <a:t> </a:t>
                </a:r>
                <a:r>
                  <a:rPr lang="en-US" altLang="ja-JP" sz="2400" b="1" dirty="0">
                    <a:solidFill>
                      <a:schemeClr val="tx1"/>
                    </a:solidFill>
                    <a:latin typeface="+mn-lt"/>
                    <a:ea typeface="ＭＳ Ｐゴシック" panose="020B0600070205080204" pitchFamily="34" charset="-128"/>
                  </a:rPr>
                  <a:t>Ps</a:t>
                </a:r>
                <a:r>
                  <a:rPr lang="en-US" altLang="ja-JP" sz="2400" dirty="0">
                    <a:solidFill>
                      <a:srgbClr val="FF0000"/>
                    </a:solidFill>
                    <a:latin typeface="+mn-lt"/>
                    <a:ea typeface="ＭＳ Ｐゴシック" panose="020B0600070205080204" pitchFamily="34" charset="-128"/>
                  </a:rPr>
                  <a:t> </a:t>
                </a:r>
                <a:r>
                  <a:rPr lang="en-US" altLang="ja-JP" sz="2400" dirty="0">
                    <a:latin typeface="+mn-lt"/>
                    <a:ea typeface="ＭＳ Ｐゴシック" panose="020B0600070205080204" pitchFamily="34" charset="-128"/>
                  </a:rPr>
                  <a:t>(e.g., Level 3, Sprint, A</a:t>
                </a:r>
                <a:r>
                  <a:rPr lang="en-US" altLang="ja-JP" sz="100" dirty="0">
                    <a:latin typeface="+mn-lt"/>
                    <a:ea typeface="ＭＳ Ｐゴシック" panose="020B0600070205080204" pitchFamily="34" charset="-128"/>
                  </a:rPr>
                  <a:t> </a:t>
                </a:r>
                <a:r>
                  <a:rPr lang="en-US" altLang="ja-JP" sz="2400" dirty="0">
                    <a:latin typeface="+mn-lt"/>
                    <a:ea typeface="ＭＳ Ｐゴシック" panose="020B0600070205080204" pitchFamily="34" charset="-128"/>
                  </a:rPr>
                  <a:t>T&amp;T, N</a:t>
                </a:r>
                <a:r>
                  <a:rPr lang="en-US" altLang="ja-JP" sz="100" dirty="0">
                    <a:latin typeface="+mn-lt"/>
                    <a:ea typeface="ＭＳ Ｐゴシック" panose="020B0600070205080204" pitchFamily="34" charset="-128"/>
                  </a:rPr>
                  <a:t>  </a:t>
                </a:r>
                <a:r>
                  <a:rPr lang="en-US" altLang="ja-JP" sz="2400" dirty="0">
                    <a:latin typeface="+mn-lt"/>
                    <a:ea typeface="ＭＳ Ｐゴシック" panose="020B0600070205080204" pitchFamily="34" charset="-128"/>
                  </a:rPr>
                  <a:t>T</a:t>
                </a:r>
                <a:r>
                  <a:rPr lang="en-US" altLang="ja-JP" sz="100" dirty="0">
                    <a:latin typeface="+mn-lt"/>
                    <a:ea typeface="ＭＳ Ｐゴシック" panose="020B0600070205080204" pitchFamily="34" charset="-128"/>
                  </a:rPr>
                  <a:t> </a:t>
                </a:r>
                <a:r>
                  <a:rPr lang="en-US" altLang="ja-JP" sz="2400" dirty="0">
                    <a:latin typeface="+mn-lt"/>
                    <a:ea typeface="ＭＳ Ｐゴシック" panose="020B0600070205080204" pitchFamily="34" charset="-128"/>
                  </a:rPr>
                  <a:t>T), national &amp; international coverage</a:t>
                </a:r>
              </a:p>
              <a:p>
                <a:pPr marL="741600" lvl="1" indent="-284400" eaLnBrk="1" hangingPunct="1"/>
                <a:r>
                  <a:rPr lang="en-US" altLang="en-US" sz="2400" b="1" dirty="0">
                    <a:solidFill>
                      <a:schemeClr val="tx1"/>
                    </a:solidFill>
                    <a:latin typeface="+mn-lt"/>
                    <a:ea typeface="Arial" panose="020B0604020202020204" pitchFamily="34" charset="0"/>
                  </a:rPr>
                  <a:t>content provider network</a:t>
                </a:r>
                <a:r>
                  <a:rPr lang="en-US" altLang="en-US" sz="2400" dirty="0">
                    <a:solidFill>
                      <a:srgbClr val="CC0000"/>
                    </a:solidFill>
                    <a:latin typeface="+mn-lt"/>
                    <a:ea typeface="Arial" panose="020B0604020202020204" pitchFamily="34" charset="0"/>
                  </a:rPr>
                  <a:t> </a:t>
                </a:r>
                <a:r>
                  <a:rPr lang="en-US" altLang="en-US" sz="2400" dirty="0">
                    <a:latin typeface="+mn-lt"/>
                    <a:ea typeface="Arial" panose="020B0604020202020204" pitchFamily="34" charset="0"/>
                  </a:rPr>
                  <a:t>(e.g., Google): private network that connects it data centers to Internet, often bypassing tier-1, regional I</a:t>
                </a:r>
                <a:r>
                  <a:rPr lang="en-US" altLang="en-US" sz="100" dirty="0">
                    <a:latin typeface="+mn-lt"/>
                    <a:ea typeface="Arial" panose="020B0604020202020204" pitchFamily="34" charset="0"/>
                  </a:rPr>
                  <a:t> </a:t>
                </a:r>
                <a:r>
                  <a:rPr lang="en-US" altLang="en-US" sz="2400" dirty="0">
                    <a:latin typeface="+mn-lt"/>
                    <a:ea typeface="Arial" panose="020B0604020202020204" pitchFamily="34" charset="0"/>
                  </a:rPr>
                  <a:t>S</a:t>
                </a:r>
                <a:r>
                  <a:rPr lang="en-US" altLang="en-US" sz="100" dirty="0">
                    <a:latin typeface="+mn-lt"/>
                    <a:ea typeface="Arial" panose="020B0604020202020204" pitchFamily="34" charset="0"/>
                  </a:rPr>
                  <a:t> </a:t>
                </a:r>
                <a:r>
                  <a:rPr lang="en-US" altLang="en-US" sz="2400" dirty="0">
                    <a:latin typeface="+mn-lt"/>
                    <a:ea typeface="Arial" panose="020B0604020202020204" pitchFamily="34" charset="0"/>
                  </a:rPr>
                  <a:t>Ps</a:t>
                </a:r>
                <a:endParaRPr lang="en-US" altLang="en-US" sz="2400" dirty="0">
                  <a:latin typeface="+mn-lt"/>
                </a:endParaRP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457200" y="1600200"/>
                <a:ext cx="8229600" cy="4525963"/>
              </a:xfrm>
              <a:blipFill>
                <a:blip r:embed="rId2"/>
                <a:stretch>
                  <a:fillRect l="-1037" r="-1704"/>
                </a:stretch>
              </a:blipFill>
            </p:spPr>
            <p:txBody>
              <a:bodyPr/>
              <a:lstStyle/>
              <a:p>
                <a:r>
                  <a:rPr lang="en-US">
                    <a:noFill/>
                  </a:rPr>
                  <a:t> </a:t>
                </a:r>
              </a:p>
            </p:txBody>
          </p:sp>
        </mc:Fallback>
      </mc:AlternateContent>
    </p:spTree>
    <p:extLst>
      <p:ext uri="{BB962C8B-B14F-4D97-AF65-F5344CB8AC3E}">
        <p14:creationId xmlns:p14="http://schemas.microsoft.com/office/powerpoint/2010/main" val="18324421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a:ea typeface="ＭＳ Ｐゴシック" panose="020B0600070205080204" pitchFamily="34" charset="-128"/>
              </a:rPr>
              <a:t>Tier-I I</a:t>
            </a:r>
            <a:r>
              <a:rPr lang="en-US" altLang="en-US" sz="100" dirty="0">
                <a:ea typeface="ＭＳ Ｐゴシック" panose="020B0600070205080204" pitchFamily="34" charset="-128"/>
              </a:rPr>
              <a:t> </a:t>
            </a:r>
            <a:r>
              <a:rPr lang="en-US" altLang="en-US" dirty="0">
                <a:ea typeface="ＭＳ Ｐゴシック" panose="020B0600070205080204" pitchFamily="34" charset="-128"/>
              </a:rPr>
              <a:t>S</a:t>
            </a:r>
            <a:r>
              <a:rPr lang="en-US" altLang="en-US" sz="100" dirty="0">
                <a:ea typeface="ＭＳ Ｐゴシック" panose="020B0600070205080204" pitchFamily="34" charset="-128"/>
              </a:rPr>
              <a:t> </a:t>
            </a:r>
            <a:r>
              <a:rPr lang="en-US" altLang="en-US" dirty="0">
                <a:ea typeface="ＭＳ Ｐゴシック" panose="020B0600070205080204" pitchFamily="34" charset="-128"/>
              </a:rPr>
              <a:t>P: e.g., Sprint</a:t>
            </a:r>
            <a:endParaRPr lang="en-US" b="0" dirty="0"/>
          </a:p>
        </p:txBody>
      </p:sp>
      <p:pic>
        <p:nvPicPr>
          <p:cNvPr id="3" name="Picture 2" descr="A map of the United States has a diagram on top of it. The map has many interconnected dots, making a web. The diagram is of point of presence, or P O P. There are 5 interconnected routers arranged in 2 rows, 2 on top and 3 on bottom. The 2 top routers each have a wire going up, to and from backbone. These 2 routers also have horizontal connections, peering. The two routers are connected to three other routers, which have connections to and from custom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438" y="1656964"/>
            <a:ext cx="7377124" cy="4196163"/>
          </a:xfrm>
          <a:prstGeom prst="rect">
            <a:avLst/>
          </a:prstGeom>
        </p:spPr>
      </p:pic>
    </p:spTree>
    <p:extLst>
      <p:ext uri="{BB962C8B-B14F-4D97-AF65-F5344CB8AC3E}">
        <p14:creationId xmlns:p14="http://schemas.microsoft.com/office/powerpoint/2010/main" val="3721847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2"/>
                </a:solidFill>
                <a:ea typeface="ＭＳ Ｐゴシック" charset="-128"/>
              </a:rPr>
              <a:t>Learning Objectives </a:t>
            </a:r>
            <a:r>
              <a:rPr lang="en-US" altLang="en-US" sz="2000" b="0" dirty="0">
                <a:solidFill>
                  <a:schemeClr val="tx2"/>
                </a:solidFill>
                <a:ea typeface="ＭＳ Ｐゴシック" charset="-128"/>
              </a:rPr>
              <a:t>(4 of 7)</a:t>
            </a:r>
            <a:endParaRPr lang="en-US" sz="2000" b="0" dirty="0">
              <a:solidFill>
                <a:schemeClr val="tx2"/>
              </a:solidFill>
            </a:endParaRPr>
          </a:p>
        </p:txBody>
      </p:sp>
      <p:sp>
        <p:nvSpPr>
          <p:cNvPr id="3" name="Text Placeholder 2"/>
          <p:cNvSpPr>
            <a:spLocks noGrp="1"/>
          </p:cNvSpPr>
          <p:nvPr>
            <p:ph idx="1"/>
          </p:nvPr>
        </p:nvSpPr>
        <p:spPr/>
        <p:txBody>
          <a:bodyPr/>
          <a:lstStyle/>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1.1</a:t>
            </a:r>
            <a:r>
              <a:rPr lang="en-US" altLang="en-US" sz="2400" dirty="0">
                <a:solidFill>
                  <a:schemeClr val="tx1"/>
                </a:solidFill>
                <a:latin typeface="+mn-lt"/>
                <a:ea typeface="Arial" panose="020B0604020202020204" pitchFamily="34" charset="0"/>
              </a:rPr>
              <a:t> what is the Internet?</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1.2</a:t>
            </a:r>
            <a:r>
              <a:rPr lang="en-US" altLang="en-US" sz="2400" dirty="0">
                <a:latin typeface="+mn-lt"/>
                <a:ea typeface="Arial" panose="020B0604020202020204" pitchFamily="34" charset="0"/>
              </a:rPr>
              <a:t> network edge</a:t>
            </a:r>
          </a:p>
          <a:p>
            <a:pPr marL="741600" lvl="1" indent="-284400">
              <a:tabLst>
                <a:tab pos="898525" algn="l"/>
              </a:tabLst>
            </a:pPr>
            <a:r>
              <a:rPr lang="en-US" altLang="en-US" sz="2400" dirty="0">
                <a:latin typeface="+mn-lt"/>
                <a:ea typeface="Arial" panose="020B0604020202020204" pitchFamily="34" charset="0"/>
              </a:rPr>
              <a:t>end systems, access networks, links</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1.3</a:t>
            </a:r>
            <a:r>
              <a:rPr lang="en-US" altLang="en-US" sz="2400" dirty="0">
                <a:solidFill>
                  <a:srgbClr val="000099"/>
                </a:solidFill>
                <a:latin typeface="+mn-lt"/>
                <a:ea typeface="Arial" panose="020B0604020202020204" pitchFamily="34" charset="0"/>
              </a:rPr>
              <a:t> </a:t>
            </a:r>
            <a:r>
              <a:rPr lang="en-US" altLang="en-US" sz="2400" dirty="0">
                <a:latin typeface="+mn-lt"/>
                <a:ea typeface="Arial" panose="020B0604020202020204" pitchFamily="34" charset="0"/>
              </a:rPr>
              <a:t>network core</a:t>
            </a:r>
          </a:p>
          <a:p>
            <a:pPr marL="741600" lvl="1" indent="-284400">
              <a:tabLst>
                <a:tab pos="898525" algn="l"/>
              </a:tabLst>
            </a:pPr>
            <a:r>
              <a:rPr lang="en-US" altLang="en-US" sz="2400" dirty="0">
                <a:solidFill>
                  <a:schemeClr val="tx1"/>
                </a:solidFill>
                <a:latin typeface="+mn-lt"/>
                <a:ea typeface="Arial" panose="020B0604020202020204" pitchFamily="34" charset="0"/>
              </a:rPr>
              <a:t>packet switching, circuit switching, network structure</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1.4</a:t>
            </a:r>
            <a:r>
              <a:rPr lang="en-US" altLang="en-US" sz="2400" dirty="0">
                <a:solidFill>
                  <a:srgbClr val="000099"/>
                </a:solidFill>
                <a:latin typeface="+mn-lt"/>
                <a:ea typeface="Arial" panose="020B0604020202020204" pitchFamily="34" charset="0"/>
              </a:rPr>
              <a:t> </a:t>
            </a:r>
            <a:r>
              <a:rPr lang="en-US" altLang="en-US" sz="2400" b="1" dirty="0">
                <a:latin typeface="+mn-lt"/>
                <a:ea typeface="Arial" panose="020B0604020202020204" pitchFamily="34" charset="0"/>
              </a:rPr>
              <a:t>delay, loss, throughput in networks</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1.5</a:t>
            </a:r>
            <a:r>
              <a:rPr lang="en-US" altLang="en-US" sz="2400" dirty="0">
                <a:latin typeface="+mn-lt"/>
                <a:ea typeface="Arial" panose="020B0604020202020204" pitchFamily="34" charset="0"/>
              </a:rPr>
              <a:t> protocol layers, service models</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1.6</a:t>
            </a:r>
            <a:r>
              <a:rPr lang="en-US" altLang="en-US" sz="2400" dirty="0">
                <a:latin typeface="+mn-lt"/>
                <a:ea typeface="Arial" panose="020B0604020202020204" pitchFamily="34" charset="0"/>
              </a:rPr>
              <a:t> networks under attack: security</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1.7</a:t>
            </a:r>
            <a:r>
              <a:rPr lang="en-US" altLang="en-US" sz="2400" dirty="0">
                <a:latin typeface="+mn-lt"/>
                <a:ea typeface="Arial" panose="020B0604020202020204" pitchFamily="34" charset="0"/>
              </a:rPr>
              <a:t> history</a:t>
            </a:r>
            <a:endParaRPr lang="en-US" sz="2400" dirty="0">
              <a:latin typeface="+mn-lt"/>
            </a:endParaRPr>
          </a:p>
        </p:txBody>
      </p:sp>
    </p:spTree>
    <p:extLst>
      <p:ext uri="{BB962C8B-B14F-4D97-AF65-F5344CB8AC3E}">
        <p14:creationId xmlns:p14="http://schemas.microsoft.com/office/powerpoint/2010/main" val="27449256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Do Loss and Delay Occur?</a:t>
            </a:r>
          </a:p>
        </p:txBody>
      </p:sp>
      <p:sp>
        <p:nvSpPr>
          <p:cNvPr id="5" name="Text Placeholder 4"/>
          <p:cNvSpPr>
            <a:spLocks noGrp="1"/>
          </p:cNvSpPr>
          <p:nvPr>
            <p:ph type="body" idx="1"/>
          </p:nvPr>
        </p:nvSpPr>
        <p:spPr>
          <a:xfrm>
            <a:off x="457200" y="1600201"/>
            <a:ext cx="8229600" cy="1975756"/>
          </a:xfrm>
        </p:spPr>
        <p:txBody>
          <a:bodyPr/>
          <a:lstStyle/>
          <a:p>
            <a:pPr marL="0" indent="0" eaLnBrk="1" hangingPunct="1">
              <a:buFont typeface="Wingdings" charset="0"/>
              <a:buNone/>
              <a:defRPr/>
            </a:pPr>
            <a:r>
              <a:rPr lang="en-US" sz="2200" dirty="0">
                <a:latin typeface="+mn-lt"/>
              </a:rPr>
              <a:t>packets </a:t>
            </a:r>
            <a:r>
              <a:rPr lang="en-US" sz="2200" b="1" dirty="0">
                <a:latin typeface="+mn-lt"/>
              </a:rPr>
              <a:t>queue</a:t>
            </a:r>
            <a:r>
              <a:rPr lang="en-US" sz="2200" dirty="0">
                <a:latin typeface="+mn-lt"/>
              </a:rPr>
              <a:t> in router buffers </a:t>
            </a:r>
          </a:p>
          <a:p>
            <a:pPr>
              <a:defRPr/>
            </a:pPr>
            <a:r>
              <a:rPr lang="en-US" sz="2200" b="1" dirty="0">
                <a:solidFill>
                  <a:schemeClr val="tx1"/>
                </a:solidFill>
                <a:latin typeface="+mn-lt"/>
              </a:rPr>
              <a:t>packet arrival rate to link (temporarily) exceeds output link capacity</a:t>
            </a:r>
          </a:p>
          <a:p>
            <a:pPr>
              <a:defRPr/>
            </a:pPr>
            <a:r>
              <a:rPr lang="en-US" sz="2200" dirty="0">
                <a:latin typeface="+mn-lt"/>
              </a:rPr>
              <a:t>packets queue, wait for turn</a:t>
            </a:r>
          </a:p>
        </p:txBody>
      </p:sp>
      <p:pic>
        <p:nvPicPr>
          <p:cNvPr id="7" name="Picture 6" descr="A diagram of 2 routers and a packet queue. 1 router is wired to 2 P Cs, A and B, and another router. P C A has a green packet, P C B has a yellow packet. The router has a line of packets. The packet closest to the connected router is the packet being transmitted, delay. The packets behind the transmitted packet are the packets queuing. Empty packets behind the queuing packets are free, available, buffers. Arriving packets dropped, loss, if no free buff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915" y="3863508"/>
            <a:ext cx="5216169" cy="2443609"/>
          </a:xfrm>
          <a:prstGeom prst="rect">
            <a:avLst/>
          </a:prstGeom>
        </p:spPr>
      </p:pic>
    </p:spTree>
    <p:extLst>
      <p:ext uri="{BB962C8B-B14F-4D97-AF65-F5344CB8AC3E}">
        <p14:creationId xmlns:p14="http://schemas.microsoft.com/office/powerpoint/2010/main" val="2545463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Sources of Packet Delay </a:t>
            </a:r>
            <a:r>
              <a:rPr lang="en-US" sz="2000" b="0" dirty="0"/>
              <a:t>(1 of 4)</a:t>
            </a:r>
          </a:p>
        </p:txBody>
      </p:sp>
      <p:pic>
        <p:nvPicPr>
          <p:cNvPr id="5" name="Picture 4" descr="A diagram of 2 routers and packets. There are 2 P Cs wired to a router, P C A and P C B. P C A has a green packet, P C B has a yellow packet. Nodal processing happens to the packets in the router. After nodal processing, packets queue for transmission. After transmission, the packet is transferred from one router to another during propag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745" y="1699355"/>
            <a:ext cx="8144510" cy="2849880"/>
          </a:xfrm>
          <a:prstGeom prst="rect">
            <a:avLst/>
          </a:prstGeom>
        </p:spPr>
      </p:pic>
      <p:graphicFrame>
        <p:nvGraphicFramePr>
          <p:cNvPr id="4" name="Object 3" descr="d nodal = d proc + d queue + d trans + d prop."/>
          <p:cNvGraphicFramePr>
            <a:graphicFrameLocks noChangeAspect="1"/>
          </p:cNvGraphicFramePr>
          <p:nvPr>
            <p:extLst>
              <p:ext uri="{D42A27DB-BD31-4B8C-83A1-F6EECF244321}">
                <p14:modId xmlns:p14="http://schemas.microsoft.com/office/powerpoint/2010/main" val="3599526577"/>
              </p:ext>
            </p:extLst>
          </p:nvPr>
        </p:nvGraphicFramePr>
        <p:xfrm>
          <a:off x="1882029" y="5286053"/>
          <a:ext cx="5378354" cy="530870"/>
        </p:xfrm>
        <a:graphic>
          <a:graphicData uri="http://schemas.openxmlformats.org/presentationml/2006/ole">
            <mc:AlternateContent xmlns:mc="http://schemas.openxmlformats.org/markup-compatibility/2006">
              <mc:Choice xmlns:v="urn:schemas-microsoft-com:vml" Requires="v">
                <p:oleObj spid="_x0000_s5754" name="Equation" r:id="rId4" imgW="1930320" imgH="190440" progId="Equation.DSMT4">
                  <p:embed/>
                </p:oleObj>
              </mc:Choice>
              <mc:Fallback>
                <p:oleObj name="Equation" r:id="rId4" imgW="1930320" imgH="190440" progId="Equation.DSMT4">
                  <p:embed/>
                  <p:pic>
                    <p:nvPicPr>
                      <p:cNvPr id="0" name=""/>
                      <p:cNvPicPr/>
                      <p:nvPr/>
                    </p:nvPicPr>
                    <p:blipFill>
                      <a:blip r:embed="rId5"/>
                      <a:stretch>
                        <a:fillRect/>
                      </a:stretch>
                    </p:blipFill>
                    <p:spPr>
                      <a:xfrm>
                        <a:off x="1882029" y="5286053"/>
                        <a:ext cx="5378354" cy="530870"/>
                      </a:xfrm>
                      <a:prstGeom prst="rect">
                        <a:avLst/>
                      </a:prstGeom>
                    </p:spPr>
                  </p:pic>
                </p:oleObj>
              </mc:Fallback>
            </mc:AlternateContent>
          </a:graphicData>
        </a:graphic>
      </p:graphicFrame>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2E3CEDC5-5B6D-6E43-AAA4-5C1903B33921}"/>
                  </a:ext>
                </a:extLst>
              </p14:cNvPr>
              <p14:cNvContentPartPr/>
              <p14:nvPr/>
            </p14:nvContentPartPr>
            <p14:xfrm>
              <a:off x="566640" y="4850640"/>
              <a:ext cx="6780240" cy="1549800"/>
            </p14:xfrm>
          </p:contentPart>
        </mc:Choice>
        <mc:Fallback>
          <p:pic>
            <p:nvPicPr>
              <p:cNvPr id="3" name="Ink 2">
                <a:extLst>
                  <a:ext uri="{FF2B5EF4-FFF2-40B4-BE49-F238E27FC236}">
                    <a16:creationId xmlns:a16="http://schemas.microsoft.com/office/drawing/2014/main" id="{2E3CEDC5-5B6D-6E43-AAA4-5C1903B33921}"/>
                  </a:ext>
                </a:extLst>
              </p:cNvPr>
              <p:cNvPicPr/>
              <p:nvPr/>
            </p:nvPicPr>
            <p:blipFill>
              <a:blip r:embed="rId7"/>
              <a:stretch>
                <a:fillRect/>
              </a:stretch>
            </p:blipFill>
            <p:spPr>
              <a:xfrm>
                <a:off x="557280" y="4841280"/>
                <a:ext cx="6798960" cy="1568520"/>
              </a:xfrm>
              <a:prstGeom prst="rect">
                <a:avLst/>
              </a:prstGeom>
            </p:spPr>
          </p:pic>
        </mc:Fallback>
      </mc:AlternateContent>
    </p:spTree>
    <p:extLst>
      <p:ext uri="{BB962C8B-B14F-4D97-AF65-F5344CB8AC3E}">
        <p14:creationId xmlns:p14="http://schemas.microsoft.com/office/powerpoint/2010/main" val="42440400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Sources of Packet Delay </a:t>
            </a:r>
            <a:r>
              <a:rPr lang="en-US" sz="2000" b="0" dirty="0"/>
              <a:t>(2 of 4)</a:t>
            </a:r>
          </a:p>
        </p:txBody>
      </p:sp>
      <p:sp>
        <p:nvSpPr>
          <p:cNvPr id="3" name="Text Placeholder 2"/>
          <p:cNvSpPr>
            <a:spLocks noGrp="1"/>
          </p:cNvSpPr>
          <p:nvPr>
            <p:ph idx="1"/>
          </p:nvPr>
        </p:nvSpPr>
        <p:spPr>
          <a:xfrm>
            <a:off x="457200" y="1600200"/>
            <a:ext cx="3755571" cy="4294414"/>
          </a:xfrm>
        </p:spPr>
        <p:txBody>
          <a:bodyPr/>
          <a:lstStyle/>
          <a:p>
            <a:pPr marL="0" indent="0" eaLnBrk="1" hangingPunct="1">
              <a:buFont typeface="Wingdings" charset="0"/>
              <a:buNone/>
              <a:defRPr/>
            </a:pPr>
            <a:r>
              <a:rPr lang="en-US" sz="2400" b="1" i="1" dirty="0">
                <a:solidFill>
                  <a:schemeClr val="tx1"/>
                </a:solidFill>
                <a:latin typeface="+mn-lt"/>
              </a:rPr>
              <a:t>d</a:t>
            </a:r>
            <a:r>
              <a:rPr lang="en-US" sz="2400" b="1" baseline="-25000" dirty="0">
                <a:solidFill>
                  <a:schemeClr val="tx1"/>
                </a:solidFill>
                <a:latin typeface="+mn-lt"/>
              </a:rPr>
              <a:t>proc</a:t>
            </a:r>
            <a:r>
              <a:rPr lang="en-US" sz="2400" b="1" dirty="0">
                <a:solidFill>
                  <a:schemeClr val="tx1"/>
                </a:solidFill>
                <a:latin typeface="+mn-lt"/>
              </a:rPr>
              <a:t>: nodal processing</a:t>
            </a:r>
          </a:p>
          <a:p>
            <a:pPr indent="-255600">
              <a:buSzTx/>
              <a:defRPr/>
            </a:pPr>
            <a:r>
              <a:rPr lang="en-US" sz="2400" dirty="0">
                <a:latin typeface="+mn-lt"/>
              </a:rPr>
              <a:t>check bit errors</a:t>
            </a:r>
          </a:p>
          <a:p>
            <a:pPr indent="-255600">
              <a:buSzTx/>
              <a:defRPr/>
            </a:pPr>
            <a:r>
              <a:rPr lang="en-US" sz="2400" dirty="0">
                <a:latin typeface="+mn-lt"/>
              </a:rPr>
              <a:t>determine output link</a:t>
            </a:r>
          </a:p>
          <a:p>
            <a:pPr indent="-255600">
              <a:buSzTx/>
              <a:defRPr/>
            </a:pPr>
            <a:r>
              <a:rPr lang="en-US" sz="2400" dirty="0">
                <a:latin typeface="+mn-lt"/>
              </a:rPr>
              <a:t>typically &lt; m</a:t>
            </a:r>
            <a:r>
              <a:rPr lang="en-US" sz="100" dirty="0">
                <a:solidFill>
                  <a:schemeClr val="bg1"/>
                </a:solidFill>
                <a:latin typeface="+mn-lt"/>
              </a:rPr>
              <a:t>illi</a:t>
            </a:r>
            <a:r>
              <a:rPr lang="en-US" sz="2400" dirty="0">
                <a:latin typeface="+mn-lt"/>
              </a:rPr>
              <a:t>sec</a:t>
            </a:r>
          </a:p>
        </p:txBody>
      </p:sp>
      <p:sp>
        <p:nvSpPr>
          <p:cNvPr id="4" name="Content Placeholder 3"/>
          <p:cNvSpPr>
            <a:spLocks noGrp="1"/>
          </p:cNvSpPr>
          <p:nvPr>
            <p:ph idx="13"/>
          </p:nvPr>
        </p:nvSpPr>
        <p:spPr>
          <a:xfrm>
            <a:off x="4784271" y="1600200"/>
            <a:ext cx="3902529" cy="4294413"/>
          </a:xfrm>
        </p:spPr>
        <p:txBody>
          <a:bodyPr/>
          <a:lstStyle/>
          <a:p>
            <a:pPr marL="0" indent="0">
              <a:lnSpc>
                <a:spcPct val="85000"/>
              </a:lnSpc>
              <a:buClr>
                <a:srgbClr val="3333CC"/>
              </a:buClr>
              <a:buSzPct val="85000"/>
              <a:buFont typeface="Wingdings" charset="0"/>
              <a:buNone/>
              <a:defRPr/>
            </a:pPr>
            <a:r>
              <a:rPr lang="en-US" sz="2400" b="1" i="1" dirty="0">
                <a:solidFill>
                  <a:schemeClr val="tx1"/>
                </a:solidFill>
                <a:latin typeface="+mn-lt"/>
                <a:ea typeface="ＭＳ Ｐゴシック" charset="0"/>
                <a:cs typeface="ＭＳ Ｐゴシック" charset="0"/>
              </a:rPr>
              <a:t>d</a:t>
            </a:r>
            <a:r>
              <a:rPr lang="en-US" sz="2400" b="1" baseline="-25000" dirty="0">
                <a:solidFill>
                  <a:schemeClr val="tx1"/>
                </a:solidFill>
                <a:latin typeface="+mn-lt"/>
                <a:ea typeface="ＭＳ Ｐゴシック" charset="0"/>
                <a:cs typeface="ＭＳ Ｐゴシック" charset="0"/>
              </a:rPr>
              <a:t>queue</a:t>
            </a:r>
            <a:r>
              <a:rPr lang="en-US" sz="2400" b="1" dirty="0">
                <a:solidFill>
                  <a:schemeClr val="tx1"/>
                </a:solidFill>
                <a:latin typeface="+mn-lt"/>
                <a:ea typeface="ＭＳ Ｐゴシック" charset="0"/>
                <a:cs typeface="ＭＳ Ｐゴシック" charset="0"/>
              </a:rPr>
              <a:t>: queueing delay</a:t>
            </a:r>
          </a:p>
          <a:p>
            <a:pPr indent="-255600">
              <a:buClr>
                <a:schemeClr val="tx2"/>
              </a:buClr>
              <a:defRPr/>
            </a:pPr>
            <a:r>
              <a:rPr lang="en-US" sz="2400" dirty="0">
                <a:solidFill>
                  <a:srgbClr val="000000"/>
                </a:solidFill>
                <a:latin typeface="+mn-lt"/>
                <a:ea typeface="ＭＳ Ｐゴシック" charset="0"/>
                <a:cs typeface="ＭＳ Ｐゴシック" charset="0"/>
              </a:rPr>
              <a:t>time waiting at output link for transmission</a:t>
            </a:r>
          </a:p>
          <a:p>
            <a:pPr indent="-255600">
              <a:buClr>
                <a:schemeClr val="tx2"/>
              </a:buClr>
              <a:defRPr/>
            </a:pPr>
            <a:r>
              <a:rPr lang="en-US" sz="2400" dirty="0">
                <a:solidFill>
                  <a:srgbClr val="000000"/>
                </a:solidFill>
                <a:latin typeface="+mn-lt"/>
                <a:ea typeface="ＭＳ Ｐゴシック" charset="0"/>
                <a:cs typeface="ＭＳ Ｐゴシック" charset="0"/>
              </a:rPr>
              <a:t>depends on congestion level of router</a:t>
            </a:r>
            <a:endParaRPr lang="en-US" sz="2400" dirty="0">
              <a:latin typeface="+mn-lt"/>
            </a:endParaRPr>
          </a:p>
        </p:txBody>
      </p:sp>
    </p:spTree>
    <p:extLst>
      <p:ext uri="{BB962C8B-B14F-4D97-AF65-F5344CB8AC3E}">
        <p14:creationId xmlns:p14="http://schemas.microsoft.com/office/powerpoint/2010/main" val="4615802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Sources of Packet Delay </a:t>
            </a:r>
            <a:r>
              <a:rPr lang="en-US" sz="2000" b="0" dirty="0"/>
              <a:t>(3 of 4)</a:t>
            </a:r>
          </a:p>
        </p:txBody>
      </p:sp>
      <p:pic>
        <p:nvPicPr>
          <p:cNvPr id="3" name="Picture 2" descr="A diagram of 2 routers and packets. There are 2 P Cs wired to a router, P C A and P C B. P C A has a green packet, P C B has a yellow packet. Nodal processing happens to the packets in the router. After nodal processing, packets queue for transmission. After transmission, the packet is transferred from one router to another during propag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950" y="2010432"/>
            <a:ext cx="7404100" cy="2590800"/>
          </a:xfrm>
          <a:prstGeom prst="rect">
            <a:avLst/>
          </a:prstGeom>
        </p:spPr>
      </p:pic>
      <p:graphicFrame>
        <p:nvGraphicFramePr>
          <p:cNvPr id="4" name="Object 3" descr="d nodal = d proc + d queue + d trans + d prop."/>
          <p:cNvGraphicFramePr>
            <a:graphicFrameLocks noChangeAspect="1"/>
          </p:cNvGraphicFramePr>
          <p:nvPr>
            <p:extLst>
              <p:ext uri="{D42A27DB-BD31-4B8C-83A1-F6EECF244321}">
                <p14:modId xmlns:p14="http://schemas.microsoft.com/office/powerpoint/2010/main" val="1349631887"/>
              </p:ext>
            </p:extLst>
          </p:nvPr>
        </p:nvGraphicFramePr>
        <p:xfrm>
          <a:off x="2012401" y="5299015"/>
          <a:ext cx="5119199" cy="504945"/>
        </p:xfrm>
        <a:graphic>
          <a:graphicData uri="http://schemas.openxmlformats.org/presentationml/2006/ole">
            <mc:AlternateContent xmlns:mc="http://schemas.openxmlformats.org/markup-compatibility/2006">
              <mc:Choice xmlns:v="urn:schemas-microsoft-com:vml" Requires="v">
                <p:oleObj spid="_x0000_s6771" name="Equation" r:id="rId4" imgW="1930320" imgH="190440" progId="Equation.DSMT4">
                  <p:embed/>
                </p:oleObj>
              </mc:Choice>
              <mc:Fallback>
                <p:oleObj name="Equation" r:id="rId4" imgW="1930320" imgH="190440" progId="Equation.DSMT4">
                  <p:embed/>
                  <p:pic>
                    <p:nvPicPr>
                      <p:cNvPr id="4" name="Object 3"/>
                      <p:cNvPicPr/>
                      <p:nvPr/>
                    </p:nvPicPr>
                    <p:blipFill>
                      <a:blip r:embed="rId5"/>
                      <a:stretch>
                        <a:fillRect/>
                      </a:stretch>
                    </p:blipFill>
                    <p:spPr>
                      <a:xfrm>
                        <a:off x="2012401" y="5299015"/>
                        <a:ext cx="5119199" cy="504945"/>
                      </a:xfrm>
                      <a:prstGeom prst="rect">
                        <a:avLst/>
                      </a:prstGeom>
                    </p:spPr>
                  </p:pic>
                </p:oleObj>
              </mc:Fallback>
            </mc:AlternateContent>
          </a:graphicData>
        </a:graphic>
      </p:graphicFrame>
    </p:spTree>
    <p:extLst>
      <p:ext uri="{BB962C8B-B14F-4D97-AF65-F5344CB8AC3E}">
        <p14:creationId xmlns:p14="http://schemas.microsoft.com/office/powerpoint/2010/main" val="2930597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en-US" sz="3000" dirty="0">
                <a:latin typeface="Times New Roman" panose="02020603050405020304" pitchFamily="18" charset="0"/>
                <a:ea typeface="ＭＳ Ｐゴシック" panose="020B0600070205080204" pitchFamily="34" charset="-128"/>
                <a:cs typeface="Times New Roman" panose="02020603050405020304" pitchFamily="18" charset="0"/>
              </a:rPr>
              <a:t>What’s the Internet: “Nuts and Bolts” View </a:t>
            </a:r>
            <a:r>
              <a:rPr lang="en-US" altLang="en-US" sz="2000" b="0" dirty="0">
                <a:latin typeface="Times New Roman" panose="02020603050405020304" pitchFamily="18" charset="0"/>
                <a:ea typeface="ＭＳ Ｐゴシック" panose="020B0600070205080204" pitchFamily="34" charset="-128"/>
                <a:cs typeface="Times New Roman" panose="02020603050405020304" pitchFamily="18" charset="0"/>
              </a:rPr>
              <a:t>(2 of 2)</a:t>
            </a:r>
            <a:endParaRPr lang="en-US" sz="2000" dirty="0"/>
          </a:p>
        </p:txBody>
      </p:sp>
      <p:pic>
        <p:nvPicPr>
          <p:cNvPr id="8" name="Picture 7" descr="A diagram of computer networking. There are 5 linked groups. Each group has many devices. 1, mobile network. There is a smart phone, a wireless laptop, a car, a traffic light, and a tower. Each item emits a signal. The tower is wired to a router. This router is wired to the next group. 2, global I S P. There are 4 interconnected routers. The 2 bottom routers are wired to 2 routers, 1 router each, in the next group. 3, regional I S P. There are 3 interconnected routers. One router is linked to the next group. 4, home network. The router is wired to a P C, and a wifi router. A wireless laptop and a refrigerator emit signals. In group 3, regional I S P, another router is wired a router in the next group. 5, institutional network. There are 3 interconnected routers. One router is wired to 4 P C’s and a wifi router. Near the wifi router, there are 2 wireless laptops. The wifi router and laptops emit signals. Another router is connected to two serv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7674" y="1612647"/>
            <a:ext cx="3368651" cy="4407401"/>
          </a:xfrm>
          <a:prstGeom prst="rect">
            <a:avLst/>
          </a:prstGeom>
        </p:spPr>
      </p:pic>
    </p:spTree>
    <p:extLst>
      <p:ext uri="{BB962C8B-B14F-4D97-AF65-F5344CB8AC3E}">
        <p14:creationId xmlns:p14="http://schemas.microsoft.com/office/powerpoint/2010/main" val="23743084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Four Sources of Packet Delay </a:t>
            </a:r>
            <a:r>
              <a:rPr lang="en-US" sz="2000" b="0" dirty="0"/>
              <a:t>(4 of 4)</a:t>
            </a:r>
            <a:endParaRPr lang="en-US" dirty="0"/>
          </a:p>
        </p:txBody>
      </p:sp>
      <p:sp>
        <p:nvSpPr>
          <p:cNvPr id="9" name="Content Placeholder 8"/>
          <p:cNvSpPr>
            <a:spLocks noGrp="1"/>
          </p:cNvSpPr>
          <p:nvPr>
            <p:ph idx="1"/>
          </p:nvPr>
        </p:nvSpPr>
        <p:spPr>
          <a:xfrm>
            <a:off x="457200" y="1696276"/>
            <a:ext cx="3735744" cy="1235764"/>
          </a:xfrm>
        </p:spPr>
        <p:txBody>
          <a:bodyPr/>
          <a:lstStyle/>
          <a:p>
            <a:pPr marL="342900" indent="-342900" eaLnBrk="1" hangingPunct="1">
              <a:lnSpc>
                <a:spcPct val="85000"/>
              </a:lnSpc>
              <a:spcBef>
                <a:spcPct val="20000"/>
              </a:spcBef>
              <a:buClr>
                <a:srgbClr val="000099"/>
              </a:buClr>
              <a:buSzPct val="65000"/>
              <a:buFont typeface="Wingdings" charset="0"/>
              <a:buNone/>
              <a:defRPr/>
            </a:pPr>
            <a:r>
              <a:rPr lang="en-US" sz="1800" b="1" i="1" dirty="0">
                <a:solidFill>
                  <a:schemeClr val="tx1"/>
                </a:solidFill>
                <a:latin typeface="+mn-lt"/>
                <a:ea typeface="ＭＳ Ｐゴシック" charset="0"/>
                <a:cs typeface="ＭＳ Ｐゴシック" charset="0"/>
              </a:rPr>
              <a:t>d</a:t>
            </a:r>
            <a:r>
              <a:rPr lang="en-US" sz="1800" b="1" baseline="-25000" dirty="0">
                <a:solidFill>
                  <a:schemeClr val="tx1"/>
                </a:solidFill>
                <a:latin typeface="+mn-lt"/>
                <a:ea typeface="ＭＳ Ｐゴシック" charset="0"/>
                <a:cs typeface="ＭＳ Ｐゴシック" charset="0"/>
              </a:rPr>
              <a:t>trans</a:t>
            </a:r>
            <a:r>
              <a:rPr lang="en-US" sz="1800" b="1" dirty="0">
                <a:solidFill>
                  <a:schemeClr val="tx1"/>
                </a:solidFill>
                <a:latin typeface="+mn-lt"/>
                <a:ea typeface="ＭＳ Ｐゴシック" charset="0"/>
                <a:cs typeface="ＭＳ Ｐゴシック" charset="0"/>
              </a:rPr>
              <a:t>: transmission delay:</a:t>
            </a:r>
          </a:p>
          <a:p>
            <a:pPr indent="-255600">
              <a:buClr>
                <a:schemeClr val="tx2"/>
              </a:buClr>
              <a:defRPr/>
            </a:pPr>
            <a:r>
              <a:rPr lang="en-US" sz="1800" i="1" dirty="0">
                <a:solidFill>
                  <a:srgbClr val="000000"/>
                </a:solidFill>
                <a:latin typeface="+mn-lt"/>
                <a:ea typeface="ＭＳ Ｐゴシック" charset="0"/>
                <a:cs typeface="ＭＳ Ｐゴシック" charset="0"/>
              </a:rPr>
              <a:t>L</a:t>
            </a:r>
            <a:r>
              <a:rPr lang="en-US" sz="1800" dirty="0">
                <a:solidFill>
                  <a:srgbClr val="000000"/>
                </a:solidFill>
                <a:latin typeface="+mn-lt"/>
                <a:ea typeface="ＭＳ Ｐゴシック" charset="0"/>
                <a:cs typeface="ＭＳ Ｐゴシック" charset="0"/>
              </a:rPr>
              <a:t>: packet length (bits) </a:t>
            </a:r>
          </a:p>
          <a:p>
            <a:pPr indent="-255600">
              <a:buClr>
                <a:schemeClr val="tx2"/>
              </a:buClr>
              <a:defRPr/>
            </a:pPr>
            <a:r>
              <a:rPr lang="en-US" sz="1800" i="1" dirty="0">
                <a:solidFill>
                  <a:srgbClr val="000000"/>
                </a:solidFill>
                <a:latin typeface="+mn-lt"/>
                <a:ea typeface="ＭＳ Ｐゴシック" charset="0"/>
                <a:cs typeface="ＭＳ Ｐゴシック" charset="0"/>
              </a:rPr>
              <a:t>R</a:t>
            </a:r>
            <a:r>
              <a:rPr lang="en-US" sz="1800" dirty="0">
                <a:solidFill>
                  <a:srgbClr val="000000"/>
                </a:solidFill>
                <a:latin typeface="+mn-lt"/>
                <a:ea typeface="ＭＳ Ｐゴシック" charset="0"/>
                <a:cs typeface="ＭＳ Ｐゴシック" charset="0"/>
              </a:rPr>
              <a:t>: link </a:t>
            </a:r>
            <a:r>
              <a:rPr lang="en-US" sz="1800" b="1" dirty="0">
                <a:solidFill>
                  <a:srgbClr val="000000"/>
                </a:solidFill>
                <a:latin typeface="+mn-lt"/>
                <a:ea typeface="ＭＳ Ｐゴシック" charset="0"/>
                <a:cs typeface="ＭＳ Ｐゴシック" charset="0"/>
              </a:rPr>
              <a:t>bandwidth (b</a:t>
            </a:r>
            <a:r>
              <a:rPr lang="en-US" sz="100" b="1" dirty="0">
                <a:solidFill>
                  <a:srgbClr val="000000"/>
                </a:solidFill>
                <a:latin typeface="+mn-lt"/>
                <a:ea typeface="ＭＳ Ｐゴシック" charset="0"/>
                <a:cs typeface="ＭＳ Ｐゴシック" charset="0"/>
              </a:rPr>
              <a:t> </a:t>
            </a:r>
            <a:r>
              <a:rPr lang="en-US" sz="1800" b="1" dirty="0">
                <a:solidFill>
                  <a:srgbClr val="000000"/>
                </a:solidFill>
                <a:latin typeface="+mn-lt"/>
                <a:ea typeface="ＭＳ Ｐゴシック" charset="0"/>
                <a:cs typeface="ＭＳ Ｐゴシック" charset="0"/>
              </a:rPr>
              <a:t>p</a:t>
            </a:r>
            <a:r>
              <a:rPr lang="en-US" sz="100" b="1" dirty="0">
                <a:solidFill>
                  <a:srgbClr val="000000"/>
                </a:solidFill>
                <a:latin typeface="+mn-lt"/>
                <a:ea typeface="ＭＳ Ｐゴシック" charset="0"/>
                <a:cs typeface="ＭＳ Ｐゴシック" charset="0"/>
              </a:rPr>
              <a:t> </a:t>
            </a:r>
            <a:r>
              <a:rPr lang="en-US" sz="1800" b="1" dirty="0">
                <a:solidFill>
                  <a:srgbClr val="000000"/>
                </a:solidFill>
                <a:latin typeface="+mn-lt"/>
                <a:ea typeface="ＭＳ Ｐゴシック" charset="0"/>
                <a:cs typeface="ＭＳ Ｐゴシック" charset="0"/>
              </a:rPr>
              <a:t>s)</a:t>
            </a:r>
            <a:endParaRPr lang="en-US" sz="1800" b="1" dirty="0">
              <a:solidFill>
                <a:srgbClr val="000000"/>
              </a:solidFill>
              <a:latin typeface="+mn-lt"/>
              <a:ea typeface="ＭＳ Ｐゴシック" charset="0"/>
            </a:endParaRPr>
          </a:p>
        </p:txBody>
      </p:sp>
      <p:sp>
        <p:nvSpPr>
          <p:cNvPr id="11" name="Content Placeholder 10"/>
          <p:cNvSpPr>
            <a:spLocks noGrp="1"/>
          </p:cNvSpPr>
          <p:nvPr>
            <p:ph sz="quarter" idx="14"/>
          </p:nvPr>
        </p:nvSpPr>
        <p:spPr>
          <a:xfrm>
            <a:off x="461154" y="3060870"/>
            <a:ext cx="954157" cy="447643"/>
          </a:xfrm>
        </p:spPr>
        <p:txBody>
          <a:bodyPr/>
          <a:lstStyle/>
          <a:p>
            <a:pPr indent="-255600">
              <a:buFont typeface="Arial" panose="020B0604020202020204" pitchFamily="34" charset="0"/>
              <a:buChar char="•"/>
            </a:pPr>
            <a:r>
              <a:rPr lang="en-US" sz="1800" b="1" i="1" dirty="0">
                <a:solidFill>
                  <a:schemeClr val="tx1"/>
                </a:solidFill>
                <a:latin typeface="+mn-lt"/>
                <a:ea typeface="ＭＳ Ｐゴシック" charset="0"/>
                <a:cs typeface="ＭＳ Ｐゴシック" charset="0"/>
              </a:rPr>
              <a:t>d</a:t>
            </a:r>
            <a:r>
              <a:rPr lang="en-US" sz="1800" b="1" baseline="-25000" dirty="0">
                <a:solidFill>
                  <a:schemeClr val="tx1"/>
                </a:solidFill>
                <a:latin typeface="+mn-lt"/>
                <a:ea typeface="ＭＳ Ｐゴシック" charset="0"/>
                <a:cs typeface="ＭＳ Ｐゴシック" charset="0"/>
              </a:rPr>
              <a:t>trans</a:t>
            </a:r>
            <a:endParaRPr lang="en-US" sz="1800" b="1" dirty="0">
              <a:solidFill>
                <a:schemeClr val="tx1"/>
              </a:solidFill>
              <a:latin typeface="+mn-lt"/>
            </a:endParaRPr>
          </a:p>
        </p:txBody>
      </p:sp>
      <p:graphicFrame>
        <p:nvGraphicFramePr>
          <p:cNvPr id="18" name="Object 17" descr="Equals start fraction L over R end fraction, d trans and d prop are very different."/>
          <p:cNvGraphicFramePr>
            <a:graphicFrameLocks noChangeAspect="1"/>
          </p:cNvGraphicFramePr>
          <p:nvPr>
            <p:extLst>
              <p:ext uri="{D42A27DB-BD31-4B8C-83A1-F6EECF244321}">
                <p14:modId xmlns:p14="http://schemas.microsoft.com/office/powerpoint/2010/main" val="4174035813"/>
              </p:ext>
            </p:extLst>
          </p:nvPr>
        </p:nvGraphicFramePr>
        <p:xfrm>
          <a:off x="1415311" y="3068697"/>
          <a:ext cx="3022553" cy="483896"/>
        </p:xfrm>
        <a:graphic>
          <a:graphicData uri="http://schemas.openxmlformats.org/presentationml/2006/ole">
            <mc:AlternateContent xmlns:mc="http://schemas.openxmlformats.org/markup-compatibility/2006">
              <mc:Choice xmlns:v="urn:schemas-microsoft-com:vml" Requires="v">
                <p:oleObj spid="_x0000_s18572" name="Equation" r:id="rId4" imgW="2463480" imgH="393480" progId="Equation.DSMT4">
                  <p:embed/>
                </p:oleObj>
              </mc:Choice>
              <mc:Fallback>
                <p:oleObj name="Equation" r:id="rId4" imgW="2463480" imgH="393480" progId="Equation.DSMT4">
                  <p:embed/>
                  <p:pic>
                    <p:nvPicPr>
                      <p:cNvPr id="5" name="Object 4" descr="Equals start fraction L over R end fraction, d trans and d prop are very different."/>
                      <p:cNvPicPr/>
                      <p:nvPr/>
                    </p:nvPicPr>
                    <p:blipFill>
                      <a:blip r:embed="rId5"/>
                      <a:stretch>
                        <a:fillRect/>
                      </a:stretch>
                    </p:blipFill>
                    <p:spPr>
                      <a:xfrm>
                        <a:off x="1415311" y="3068697"/>
                        <a:ext cx="3022553" cy="483896"/>
                      </a:xfrm>
                      <a:prstGeom prst="rect">
                        <a:avLst/>
                      </a:prstGeom>
                    </p:spPr>
                  </p:pic>
                </p:oleObj>
              </mc:Fallback>
            </mc:AlternateContent>
          </a:graphicData>
        </a:graphic>
      </p:graphicFrame>
      <p:sp>
        <p:nvSpPr>
          <p:cNvPr id="12" name="Content Placeholder 11"/>
          <p:cNvSpPr>
            <a:spLocks noGrp="1"/>
          </p:cNvSpPr>
          <p:nvPr>
            <p:ph sz="quarter" idx="15"/>
          </p:nvPr>
        </p:nvSpPr>
        <p:spPr>
          <a:xfrm>
            <a:off x="496272" y="3615314"/>
            <a:ext cx="3657600" cy="778565"/>
          </a:xfrm>
        </p:spPr>
        <p:txBody>
          <a:bodyPr/>
          <a:lstStyle/>
          <a:p>
            <a:pPr marL="0" indent="0">
              <a:lnSpc>
                <a:spcPct val="85000"/>
              </a:lnSpc>
              <a:spcBef>
                <a:spcPts val="600"/>
              </a:spcBef>
              <a:buClr>
                <a:srgbClr val="000099"/>
              </a:buClr>
              <a:buSzPct val="65000"/>
              <a:buNone/>
              <a:defRPr/>
            </a:pPr>
            <a:r>
              <a:rPr lang="en-US" sz="1800" b="1" i="1" dirty="0">
                <a:solidFill>
                  <a:schemeClr val="tx1"/>
                </a:solidFill>
                <a:latin typeface="+mn-lt"/>
                <a:ea typeface="ＭＳ Ｐゴシック" charset="0"/>
                <a:cs typeface="ＭＳ Ｐゴシック" charset="0"/>
              </a:rPr>
              <a:t>d</a:t>
            </a:r>
            <a:r>
              <a:rPr lang="en-US" sz="1800" b="1" baseline="-25000" dirty="0">
                <a:solidFill>
                  <a:schemeClr val="tx1"/>
                </a:solidFill>
                <a:latin typeface="+mn-lt"/>
                <a:ea typeface="ＭＳ Ｐゴシック" charset="0"/>
                <a:cs typeface="ＭＳ Ｐゴシック" charset="0"/>
              </a:rPr>
              <a:t>prop</a:t>
            </a:r>
            <a:r>
              <a:rPr lang="en-US" sz="1800" b="1" dirty="0">
                <a:solidFill>
                  <a:schemeClr val="tx1"/>
                </a:solidFill>
                <a:latin typeface="+mn-lt"/>
                <a:ea typeface="ＭＳ Ｐゴシック" charset="0"/>
                <a:cs typeface="ＭＳ Ｐゴシック" charset="0"/>
              </a:rPr>
              <a:t>: propagation delay:</a:t>
            </a:r>
          </a:p>
          <a:p>
            <a:pPr marL="255600" indent="-255600">
              <a:buClr>
                <a:schemeClr val="tx2"/>
              </a:buClr>
              <a:defRPr/>
            </a:pPr>
            <a:r>
              <a:rPr lang="en-US" sz="1800" i="1" dirty="0">
                <a:solidFill>
                  <a:schemeClr val="tx1"/>
                </a:solidFill>
                <a:latin typeface="+mn-lt"/>
                <a:ea typeface="ＭＳ Ｐゴシック" charset="0"/>
                <a:cs typeface="ＭＳ Ｐゴシック" charset="0"/>
              </a:rPr>
              <a:t>d:</a:t>
            </a:r>
            <a:r>
              <a:rPr lang="en-US" sz="1800" dirty="0">
                <a:solidFill>
                  <a:schemeClr val="tx1"/>
                </a:solidFill>
                <a:latin typeface="+mn-lt"/>
                <a:ea typeface="ＭＳ Ｐゴシック" charset="0"/>
                <a:cs typeface="ＭＳ Ｐゴシック" charset="0"/>
              </a:rPr>
              <a:t> length of physical link</a:t>
            </a:r>
            <a:endParaRPr lang="en-US" sz="1800" dirty="0">
              <a:latin typeface="+mn-lt"/>
            </a:endParaRPr>
          </a:p>
        </p:txBody>
      </p:sp>
      <p:sp>
        <p:nvSpPr>
          <p:cNvPr id="14" name="Content Placeholder 13"/>
          <p:cNvSpPr>
            <a:spLocks noGrp="1"/>
          </p:cNvSpPr>
          <p:nvPr>
            <p:ph sz="quarter" idx="17"/>
          </p:nvPr>
        </p:nvSpPr>
        <p:spPr>
          <a:xfrm>
            <a:off x="496272" y="4519443"/>
            <a:ext cx="2574623" cy="420757"/>
          </a:xfrm>
        </p:spPr>
        <p:txBody>
          <a:bodyPr/>
          <a:lstStyle/>
          <a:p>
            <a:pPr indent="-255600"/>
            <a:r>
              <a:rPr lang="en-US" sz="1800" i="1" dirty="0">
                <a:solidFill>
                  <a:schemeClr val="tx1"/>
                </a:solidFill>
                <a:latin typeface="+mn-lt"/>
                <a:ea typeface="ＭＳ Ｐゴシック" charset="0"/>
                <a:cs typeface="ＭＳ Ｐゴシック" charset="0"/>
              </a:rPr>
              <a:t>s:</a:t>
            </a:r>
            <a:r>
              <a:rPr lang="en-US" sz="1800" b="1" dirty="0">
                <a:solidFill>
                  <a:schemeClr val="tx1"/>
                </a:solidFill>
                <a:latin typeface="+mn-lt"/>
                <a:ea typeface="ＭＳ Ｐゴシック" charset="0"/>
                <a:cs typeface="ＭＳ Ｐゴシック" charset="0"/>
              </a:rPr>
              <a:t> </a:t>
            </a:r>
            <a:r>
              <a:rPr lang="en-US" sz="1800" dirty="0">
                <a:solidFill>
                  <a:schemeClr val="tx1"/>
                </a:solidFill>
                <a:latin typeface="+mn-lt"/>
                <a:ea typeface="ＭＳ Ｐゴシック" charset="0"/>
                <a:cs typeface="ＭＳ Ｐゴシック" charset="0"/>
              </a:rPr>
              <a:t>propagation speed</a:t>
            </a:r>
          </a:p>
        </p:txBody>
      </p:sp>
      <p:graphicFrame>
        <p:nvGraphicFramePr>
          <p:cNvPr id="19" name="Object 18" descr="Left parenthesis approximately 2 times 10 to the eighth power meters per second right parenthesis."/>
          <p:cNvGraphicFramePr>
            <a:graphicFrameLocks noChangeAspect="1"/>
          </p:cNvGraphicFramePr>
          <p:nvPr>
            <p:extLst>
              <p:ext uri="{D42A27DB-BD31-4B8C-83A1-F6EECF244321}">
                <p14:modId xmlns:p14="http://schemas.microsoft.com/office/powerpoint/2010/main" val="1645817131"/>
              </p:ext>
            </p:extLst>
          </p:nvPr>
        </p:nvGraphicFramePr>
        <p:xfrm>
          <a:off x="3035791" y="4476244"/>
          <a:ext cx="1272063" cy="527441"/>
        </p:xfrm>
        <a:graphic>
          <a:graphicData uri="http://schemas.openxmlformats.org/presentationml/2006/ole">
            <mc:AlternateContent xmlns:mc="http://schemas.openxmlformats.org/markup-compatibility/2006">
              <mc:Choice xmlns:v="urn:schemas-microsoft-com:vml" Requires="v">
                <p:oleObj spid="_x0000_s18573" name="Equation" r:id="rId6" imgW="1041120" imgH="431640" progId="Equation.DSMT4">
                  <p:embed/>
                </p:oleObj>
              </mc:Choice>
              <mc:Fallback>
                <p:oleObj name="Equation" r:id="rId6" imgW="1041120" imgH="431640" progId="Equation.DSMT4">
                  <p:embed/>
                  <p:pic>
                    <p:nvPicPr>
                      <p:cNvPr id="9" name="Object 8" descr="Left parenthesis approximately 2 times 10 to the eighth power meters per second right parenthesis."/>
                      <p:cNvPicPr/>
                      <p:nvPr/>
                    </p:nvPicPr>
                    <p:blipFill>
                      <a:blip r:embed="rId7"/>
                      <a:stretch>
                        <a:fillRect/>
                      </a:stretch>
                    </p:blipFill>
                    <p:spPr>
                      <a:xfrm>
                        <a:off x="3035791" y="4476244"/>
                        <a:ext cx="1272063" cy="527441"/>
                      </a:xfrm>
                      <a:prstGeom prst="rect">
                        <a:avLst/>
                      </a:prstGeom>
                    </p:spPr>
                  </p:pic>
                </p:oleObj>
              </mc:Fallback>
            </mc:AlternateContent>
          </a:graphicData>
        </a:graphic>
      </p:graphicFrame>
      <p:sp>
        <p:nvSpPr>
          <p:cNvPr id="16" name="Content Placeholder 15"/>
          <p:cNvSpPr>
            <a:spLocks noGrp="1"/>
          </p:cNvSpPr>
          <p:nvPr>
            <p:ph idx="19"/>
          </p:nvPr>
        </p:nvSpPr>
        <p:spPr>
          <a:xfrm>
            <a:off x="5421794" y="1767679"/>
            <a:ext cx="944217" cy="427039"/>
          </a:xfrm>
        </p:spPr>
        <p:txBody>
          <a:bodyPr/>
          <a:lstStyle/>
          <a:p>
            <a:pPr indent="-255600"/>
            <a:r>
              <a:rPr lang="en-US" sz="1800" b="1" i="1" dirty="0">
                <a:solidFill>
                  <a:schemeClr val="tx1"/>
                </a:solidFill>
                <a:latin typeface="+mn-lt"/>
                <a:ea typeface="ＭＳ Ｐゴシック" charset="0"/>
                <a:cs typeface="ＭＳ Ｐゴシック" charset="0"/>
              </a:rPr>
              <a:t>d</a:t>
            </a:r>
            <a:r>
              <a:rPr lang="en-US" sz="1800" b="1" baseline="-25000" dirty="0">
                <a:solidFill>
                  <a:schemeClr val="tx1"/>
                </a:solidFill>
                <a:latin typeface="+mn-lt"/>
                <a:ea typeface="ＭＳ Ｐゴシック" charset="0"/>
                <a:cs typeface="ＭＳ Ｐゴシック" charset="0"/>
              </a:rPr>
              <a:t>prop</a:t>
            </a:r>
            <a:endParaRPr lang="en-US" sz="1800" b="1" dirty="0">
              <a:solidFill>
                <a:schemeClr val="tx1"/>
              </a:solidFill>
              <a:latin typeface="+mn-lt"/>
            </a:endParaRPr>
          </a:p>
        </p:txBody>
      </p:sp>
      <p:graphicFrame>
        <p:nvGraphicFramePr>
          <p:cNvPr id="20" name="Object 19" descr="Equals start fraction d over s end fraction."/>
          <p:cNvGraphicFramePr>
            <a:graphicFrameLocks noChangeAspect="1"/>
          </p:cNvGraphicFramePr>
          <p:nvPr>
            <p:extLst>
              <p:ext uri="{D42A27DB-BD31-4B8C-83A1-F6EECF244321}">
                <p14:modId xmlns:p14="http://schemas.microsoft.com/office/powerpoint/2010/main" val="1238535683"/>
              </p:ext>
            </p:extLst>
          </p:nvPr>
        </p:nvGraphicFramePr>
        <p:xfrm>
          <a:off x="6342276" y="1653504"/>
          <a:ext cx="453748" cy="611567"/>
        </p:xfrm>
        <a:graphic>
          <a:graphicData uri="http://schemas.openxmlformats.org/presentationml/2006/ole">
            <mc:AlternateContent xmlns:mc="http://schemas.openxmlformats.org/markup-compatibility/2006">
              <mc:Choice xmlns:v="urn:schemas-microsoft-com:vml" Requires="v">
                <p:oleObj spid="_x0000_s18574" name="Equation" r:id="rId8" imgW="291960" imgH="393480" progId="Equation.DSMT4">
                  <p:embed/>
                </p:oleObj>
              </mc:Choice>
              <mc:Fallback>
                <p:oleObj name="Equation" r:id="rId8" imgW="291960" imgH="393480" progId="Equation.DSMT4">
                  <p:embed/>
                  <p:pic>
                    <p:nvPicPr>
                      <p:cNvPr id="10" name="Object 9" descr="Equals start fraction d over s end fraction."/>
                      <p:cNvPicPr/>
                      <p:nvPr/>
                    </p:nvPicPr>
                    <p:blipFill>
                      <a:blip r:embed="rId9"/>
                      <a:stretch>
                        <a:fillRect/>
                      </a:stretch>
                    </p:blipFill>
                    <p:spPr>
                      <a:xfrm>
                        <a:off x="6342276" y="1653504"/>
                        <a:ext cx="453748" cy="611567"/>
                      </a:xfrm>
                      <a:prstGeom prst="rect">
                        <a:avLst/>
                      </a:prstGeom>
                    </p:spPr>
                  </p:pic>
                </p:oleObj>
              </mc:Fallback>
            </mc:AlternateContent>
          </a:graphicData>
        </a:graphic>
      </p:graphicFrame>
      <p:sp>
        <p:nvSpPr>
          <p:cNvPr id="17" name="Content Placeholder 16"/>
          <p:cNvSpPr>
            <a:spLocks noGrp="1"/>
          </p:cNvSpPr>
          <p:nvPr>
            <p:ph idx="20"/>
          </p:nvPr>
        </p:nvSpPr>
        <p:spPr>
          <a:xfrm>
            <a:off x="4798113" y="2486458"/>
            <a:ext cx="3888687" cy="1148824"/>
          </a:xfrm>
        </p:spPr>
        <p:txBody>
          <a:bodyPr/>
          <a:lstStyle/>
          <a:p>
            <a:pPr marL="101600" indent="0">
              <a:buNone/>
            </a:pPr>
            <a:r>
              <a:rPr lang="en-US" altLang="en-US" sz="1800" dirty="0">
                <a:latin typeface="+mn-lt"/>
              </a:rPr>
              <a:t>* Check out the online interactive exercises for more examples: </a:t>
            </a:r>
            <a:r>
              <a:rPr lang="en-US" altLang="en-US" sz="1800" dirty="0">
                <a:latin typeface="+mn-lt"/>
                <a:hlinkClick r:id="rId10" tooltip="http://gaia.cs.umass.edu/kurose_ross/interactive/"/>
              </a:rPr>
              <a:t>http://gaia.cs.umass.edu/kurose_ross/interactive/</a:t>
            </a:r>
            <a:endParaRPr lang="en-US" altLang="en-US" sz="1800" dirty="0">
              <a:latin typeface="+mn-lt"/>
            </a:endParaRPr>
          </a:p>
        </p:txBody>
      </p:sp>
      <p:sp>
        <p:nvSpPr>
          <p:cNvPr id="13" name="Content Placeholder 12"/>
          <p:cNvSpPr>
            <a:spLocks noGrp="1"/>
          </p:cNvSpPr>
          <p:nvPr>
            <p:ph sz="quarter" idx="16"/>
          </p:nvPr>
        </p:nvSpPr>
        <p:spPr>
          <a:xfrm>
            <a:off x="4981583" y="3812639"/>
            <a:ext cx="3731580" cy="927325"/>
          </a:xfrm>
        </p:spPr>
        <p:txBody>
          <a:bodyPr/>
          <a:lstStyle/>
          <a:p>
            <a:pPr marL="101600" indent="0">
              <a:buNone/>
            </a:pPr>
            <a:r>
              <a:rPr lang="en-US" altLang="en-US" sz="1800" dirty="0">
                <a:latin typeface="+mn-lt"/>
              </a:rPr>
              <a:t>* Check out the Java applet for an interactive animation on trans v</a:t>
            </a:r>
            <a:r>
              <a:rPr lang="en-US" altLang="en-US" sz="100" dirty="0">
                <a:solidFill>
                  <a:schemeClr val="bg1"/>
                </a:solidFill>
                <a:latin typeface="+mn-lt"/>
              </a:rPr>
              <a:t>ersu</a:t>
            </a:r>
            <a:r>
              <a:rPr lang="en-US" altLang="en-US" sz="1800" dirty="0">
                <a:latin typeface="+mn-lt"/>
              </a:rPr>
              <a:t>s prop delay</a:t>
            </a:r>
          </a:p>
        </p:txBody>
      </p:sp>
      <mc:AlternateContent xmlns:mc="http://schemas.openxmlformats.org/markup-compatibility/2006">
        <mc:Choice xmlns:p14="http://schemas.microsoft.com/office/powerpoint/2010/main" Requires="p14">
          <p:contentPart p14:bwMode="auto" r:id="rId11">
            <p14:nvContentPartPr>
              <p14:cNvPr id="2" name="Ink 1">
                <a:extLst>
                  <a:ext uri="{FF2B5EF4-FFF2-40B4-BE49-F238E27FC236}">
                    <a16:creationId xmlns:a16="http://schemas.microsoft.com/office/drawing/2014/main" id="{1AFC359E-D7F1-6946-8B94-7CBC4D9648D9}"/>
                  </a:ext>
                </a:extLst>
              </p14:cNvPr>
              <p14:cNvContentPartPr/>
              <p14:nvPr/>
            </p14:nvContentPartPr>
            <p14:xfrm>
              <a:off x="536400" y="1891800"/>
              <a:ext cx="2818800" cy="54000"/>
            </p14:xfrm>
          </p:contentPart>
        </mc:Choice>
        <mc:Fallback>
          <p:pic>
            <p:nvPicPr>
              <p:cNvPr id="2" name="Ink 1">
                <a:extLst>
                  <a:ext uri="{FF2B5EF4-FFF2-40B4-BE49-F238E27FC236}">
                    <a16:creationId xmlns:a16="http://schemas.microsoft.com/office/drawing/2014/main" id="{1AFC359E-D7F1-6946-8B94-7CBC4D9648D9}"/>
                  </a:ext>
                </a:extLst>
              </p:cNvPr>
              <p:cNvPicPr/>
              <p:nvPr/>
            </p:nvPicPr>
            <p:blipFill>
              <a:blip r:embed="rId12"/>
              <a:stretch>
                <a:fillRect/>
              </a:stretch>
            </p:blipFill>
            <p:spPr>
              <a:xfrm>
                <a:off x="520560" y="1828440"/>
                <a:ext cx="285012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 name="Ink 2">
                <a:extLst>
                  <a:ext uri="{FF2B5EF4-FFF2-40B4-BE49-F238E27FC236}">
                    <a16:creationId xmlns:a16="http://schemas.microsoft.com/office/drawing/2014/main" id="{B10606B3-6C9B-024F-92D2-18ECF49FB91D}"/>
                  </a:ext>
                </a:extLst>
              </p14:cNvPr>
              <p14:cNvContentPartPr/>
              <p14:nvPr/>
            </p14:nvContentPartPr>
            <p14:xfrm>
              <a:off x="737640" y="2959200"/>
              <a:ext cx="1265400" cy="519480"/>
            </p14:xfrm>
          </p:contentPart>
        </mc:Choice>
        <mc:Fallback>
          <p:pic>
            <p:nvPicPr>
              <p:cNvPr id="3" name="Ink 2">
                <a:extLst>
                  <a:ext uri="{FF2B5EF4-FFF2-40B4-BE49-F238E27FC236}">
                    <a16:creationId xmlns:a16="http://schemas.microsoft.com/office/drawing/2014/main" id="{B10606B3-6C9B-024F-92D2-18ECF49FB91D}"/>
                  </a:ext>
                </a:extLst>
              </p:cNvPr>
              <p:cNvPicPr/>
              <p:nvPr/>
            </p:nvPicPr>
            <p:blipFill>
              <a:blip r:embed="rId14"/>
              <a:stretch>
                <a:fillRect/>
              </a:stretch>
            </p:blipFill>
            <p:spPr>
              <a:xfrm>
                <a:off x="721800" y="2895840"/>
                <a:ext cx="1296720" cy="6462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 name="Ink 3">
                <a:extLst>
                  <a:ext uri="{FF2B5EF4-FFF2-40B4-BE49-F238E27FC236}">
                    <a16:creationId xmlns:a16="http://schemas.microsoft.com/office/drawing/2014/main" id="{522ED42C-74AA-2C4C-BBB0-6776BCCC1E82}"/>
                  </a:ext>
                </a:extLst>
              </p14:cNvPr>
              <p14:cNvContentPartPr/>
              <p14:nvPr/>
            </p14:nvContentPartPr>
            <p14:xfrm>
              <a:off x="5666040" y="1498680"/>
              <a:ext cx="1266840" cy="941760"/>
            </p14:xfrm>
          </p:contentPart>
        </mc:Choice>
        <mc:Fallback>
          <p:pic>
            <p:nvPicPr>
              <p:cNvPr id="4" name="Ink 3">
                <a:extLst>
                  <a:ext uri="{FF2B5EF4-FFF2-40B4-BE49-F238E27FC236}">
                    <a16:creationId xmlns:a16="http://schemas.microsoft.com/office/drawing/2014/main" id="{522ED42C-74AA-2C4C-BBB0-6776BCCC1E82}"/>
                  </a:ext>
                </a:extLst>
              </p:cNvPr>
              <p:cNvPicPr/>
              <p:nvPr/>
            </p:nvPicPr>
            <p:blipFill>
              <a:blip r:embed="rId16"/>
              <a:stretch>
                <a:fillRect/>
              </a:stretch>
            </p:blipFill>
            <p:spPr>
              <a:xfrm>
                <a:off x="5650200" y="1435320"/>
                <a:ext cx="1298160" cy="1068480"/>
              </a:xfrm>
              <a:prstGeom prst="rect">
                <a:avLst/>
              </a:prstGeom>
            </p:spPr>
          </p:pic>
        </mc:Fallback>
      </mc:AlternateContent>
    </p:spTree>
    <p:extLst>
      <p:ext uri="{BB962C8B-B14F-4D97-AF65-F5344CB8AC3E}">
        <p14:creationId xmlns:p14="http://schemas.microsoft.com/office/powerpoint/2010/main" val="16636307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ltLang="en-US" dirty="0">
                <a:ea typeface="ＭＳ Ｐゴシック" panose="020B0600070205080204" pitchFamily="34" charset="-128"/>
              </a:rPr>
              <a:t>Caravan Analogy </a:t>
            </a:r>
            <a:r>
              <a:rPr lang="en-US" altLang="en-US" sz="2000" b="0" dirty="0">
                <a:ea typeface="ＭＳ Ｐゴシック" panose="020B0600070205080204" pitchFamily="34" charset="-128"/>
              </a:rPr>
              <a:t>(1 of 3)</a:t>
            </a:r>
            <a:endParaRPr lang="en-US" sz="2000" b="0" dirty="0"/>
          </a:p>
        </p:txBody>
      </p:sp>
      <p:pic>
        <p:nvPicPr>
          <p:cNvPr id="10" name="Picture 9" descr="A ten car caravan approaches a toll booth. 100 kilometers from the toll booth is another toll booth."/>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345" y="1654439"/>
            <a:ext cx="6951750" cy="1343286"/>
          </a:xfrm>
          <a:prstGeom prst="rect">
            <a:avLst/>
          </a:prstGeom>
        </p:spPr>
      </p:pic>
      <p:sp>
        <p:nvSpPr>
          <p:cNvPr id="9" name="Text Placeholder 8"/>
          <p:cNvSpPr>
            <a:spLocks noGrp="1"/>
          </p:cNvSpPr>
          <p:nvPr>
            <p:ph idx="1"/>
          </p:nvPr>
        </p:nvSpPr>
        <p:spPr>
          <a:xfrm>
            <a:off x="734786" y="3288722"/>
            <a:ext cx="3200400" cy="459668"/>
          </a:xfrm>
        </p:spPr>
        <p:txBody>
          <a:bodyPr/>
          <a:lstStyle/>
          <a:p>
            <a:pPr marL="255600" indent="-255600" eaLnBrk="1" hangingPunct="1"/>
            <a:r>
              <a:rPr lang="en-US" altLang="en-US" sz="2400" dirty="0">
                <a:latin typeface="+mn-lt"/>
                <a:ea typeface="ＭＳ Ｐゴシック" panose="020B0600070205080204" pitchFamily="34" charset="-128"/>
              </a:rPr>
              <a:t>cars </a:t>
            </a:r>
            <a:r>
              <a:rPr lang="en-US" altLang="ja-JP" sz="2400" dirty="0">
                <a:latin typeface="+mn-lt"/>
                <a:ea typeface="ＭＳ Ｐゴシック" panose="020B0600070205080204" pitchFamily="34" charset="-128"/>
              </a:rPr>
              <a:t>“propagate” at</a:t>
            </a:r>
          </a:p>
        </p:txBody>
      </p:sp>
      <p:graphicFrame>
        <p:nvGraphicFramePr>
          <p:cNvPr id="13" name="Content Placeholder 12" descr="100 kilometers per hour."/>
          <p:cNvGraphicFramePr>
            <a:graphicFrameLocks noGrp="1" noChangeAspect="1"/>
          </p:cNvGraphicFramePr>
          <p:nvPr>
            <p:ph idx="13"/>
            <p:extLst>
              <p:ext uri="{D42A27DB-BD31-4B8C-83A1-F6EECF244321}">
                <p14:modId xmlns:p14="http://schemas.microsoft.com/office/powerpoint/2010/main" val="1082060216"/>
              </p:ext>
            </p:extLst>
          </p:nvPr>
        </p:nvGraphicFramePr>
        <p:xfrm>
          <a:off x="3794125" y="3209925"/>
          <a:ext cx="1019175" cy="754063"/>
        </p:xfrm>
        <a:graphic>
          <a:graphicData uri="http://schemas.openxmlformats.org/presentationml/2006/ole">
            <mc:AlternateContent xmlns:mc="http://schemas.openxmlformats.org/markup-compatibility/2006">
              <mc:Choice xmlns:v="urn:schemas-microsoft-com:vml" Requires="v">
                <p:oleObj spid="_x0000_s9821" name="Equation" r:id="rId4" imgW="533160" imgH="393480" progId="Equation.DSMT4">
                  <p:embed/>
                </p:oleObj>
              </mc:Choice>
              <mc:Fallback>
                <p:oleObj name="Equation" r:id="rId4" imgW="533160" imgH="393480" progId="Equation.DSMT4">
                  <p:embed/>
                  <p:pic>
                    <p:nvPicPr>
                      <p:cNvPr id="0" name=""/>
                      <p:cNvPicPr/>
                      <p:nvPr/>
                    </p:nvPicPr>
                    <p:blipFill>
                      <a:blip r:embed="rId5"/>
                      <a:stretch>
                        <a:fillRect/>
                      </a:stretch>
                    </p:blipFill>
                    <p:spPr>
                      <a:xfrm>
                        <a:off x="3794125" y="3209925"/>
                        <a:ext cx="1019175" cy="754063"/>
                      </a:xfrm>
                      <a:prstGeom prst="rect">
                        <a:avLst/>
                      </a:prstGeom>
                    </p:spPr>
                  </p:pic>
                </p:oleObj>
              </mc:Fallback>
            </mc:AlternateContent>
          </a:graphicData>
        </a:graphic>
      </p:graphicFrame>
      <p:sp>
        <p:nvSpPr>
          <p:cNvPr id="12" name="Content Placeholder 11"/>
          <p:cNvSpPr>
            <a:spLocks noGrp="1"/>
          </p:cNvSpPr>
          <p:nvPr>
            <p:ph idx="14"/>
          </p:nvPr>
        </p:nvSpPr>
        <p:spPr>
          <a:xfrm>
            <a:off x="734786" y="3899675"/>
            <a:ext cx="7952014" cy="2256196"/>
          </a:xfrm>
        </p:spPr>
        <p:txBody>
          <a:bodyPr/>
          <a:lstStyle/>
          <a:p>
            <a:pPr marL="255600" indent="-255600" eaLnBrk="1" hangingPunct="1"/>
            <a:r>
              <a:rPr lang="en-US" altLang="en-US" sz="2400" dirty="0">
                <a:solidFill>
                  <a:schemeClr val="tx1"/>
                </a:solidFill>
                <a:latin typeface="+mn-lt"/>
                <a:ea typeface="ＭＳ Ｐゴシック" panose="020B0600070205080204" pitchFamily="34" charset="-128"/>
              </a:rPr>
              <a:t>toll booth takes 12 sec to service car (bit transmission time)</a:t>
            </a:r>
          </a:p>
          <a:p>
            <a:pPr marL="255600" indent="-255600" eaLnBrk="1" hangingPunct="1"/>
            <a:r>
              <a:rPr lang="en-US" altLang="en-US" sz="2400" dirty="0">
                <a:solidFill>
                  <a:schemeClr val="tx1"/>
                </a:solidFill>
                <a:latin typeface="+mn-lt"/>
                <a:ea typeface="ＭＳ Ｐゴシック" panose="020B0600070205080204" pitchFamily="34" charset="-128"/>
              </a:rPr>
              <a:t>car ~ bit; caravan ~ packet</a:t>
            </a:r>
          </a:p>
          <a:p>
            <a:pPr marL="255600" indent="-255600" eaLnBrk="1" hangingPunct="1"/>
            <a:r>
              <a:rPr lang="en-US" altLang="en-US" sz="2400" b="1" dirty="0">
                <a:solidFill>
                  <a:schemeClr val="tx1"/>
                </a:solidFill>
                <a:latin typeface="+mn-lt"/>
                <a:ea typeface="ＭＳ Ｐゴシック" panose="020B0600070205080204" pitchFamily="34" charset="-128"/>
              </a:rPr>
              <a:t>Q: How long until caravan is lined up before 2nd toll booth?</a:t>
            </a:r>
            <a:endParaRPr lang="en-US" sz="2400" b="1" dirty="0">
              <a:solidFill>
                <a:schemeClr val="tx1"/>
              </a:solidFill>
              <a:latin typeface="+mn-lt"/>
            </a:endParaRPr>
          </a:p>
        </p:txBody>
      </p:sp>
    </p:spTree>
    <p:extLst>
      <p:ext uri="{BB962C8B-B14F-4D97-AF65-F5344CB8AC3E}">
        <p14:creationId xmlns:p14="http://schemas.microsoft.com/office/powerpoint/2010/main" val="6971696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ltLang="en-US" dirty="0">
                <a:ea typeface="ＭＳ Ｐゴシック" panose="020B0600070205080204" pitchFamily="34" charset="-128"/>
              </a:rPr>
              <a:t>Caravan Analogy </a:t>
            </a:r>
            <a:r>
              <a:rPr lang="en-US" altLang="en-US" sz="2000" b="0" dirty="0">
                <a:ea typeface="ＭＳ Ｐゴシック" panose="020B0600070205080204" pitchFamily="34" charset="-128"/>
              </a:rPr>
              <a:t>(2 of 3)</a:t>
            </a:r>
            <a:endParaRPr lang="en-US" sz="2000" b="0" dirty="0"/>
          </a:p>
        </p:txBody>
      </p:sp>
      <p:sp>
        <p:nvSpPr>
          <p:cNvPr id="5" name="Content Placeholder 4"/>
          <p:cNvSpPr>
            <a:spLocks noGrp="1"/>
          </p:cNvSpPr>
          <p:nvPr>
            <p:ph idx="1"/>
          </p:nvPr>
        </p:nvSpPr>
        <p:spPr>
          <a:xfrm>
            <a:off x="457200" y="1652142"/>
            <a:ext cx="8229600" cy="1339297"/>
          </a:xfrm>
        </p:spPr>
        <p:txBody>
          <a:bodyPr/>
          <a:lstStyle/>
          <a:p>
            <a:pPr marL="255600" indent="-255600" eaLnBrk="1" hangingPunct="1">
              <a:buSzTx/>
            </a:pPr>
            <a:r>
              <a:rPr lang="en-US" altLang="en-US" sz="2200" dirty="0">
                <a:latin typeface="+mn-lt"/>
                <a:ea typeface="ＭＳ Ｐゴシック" panose="020B0600070205080204" pitchFamily="34" charset="-128"/>
              </a:rPr>
              <a:t>time to </a:t>
            </a:r>
            <a:r>
              <a:rPr lang="en-US" altLang="ja-JP" sz="2200" dirty="0">
                <a:latin typeface="+mn-lt"/>
                <a:ea typeface="ＭＳ Ｐゴシック" panose="020B0600070205080204" pitchFamily="34" charset="-128"/>
              </a:rPr>
              <a:t>“push” entire caravan through toll booth onto highway = 12×10 = 120 sec</a:t>
            </a:r>
          </a:p>
          <a:p>
            <a:pPr marL="255600" indent="-255600" eaLnBrk="1" hangingPunct="1">
              <a:buSzTx/>
            </a:pPr>
            <a:r>
              <a:rPr lang="en-US" altLang="en-US" sz="2200" dirty="0">
                <a:latin typeface="+mn-lt"/>
                <a:ea typeface="ＭＳ Ｐゴシック" panose="020B0600070205080204" pitchFamily="34" charset="-128"/>
              </a:rPr>
              <a:t>time for last car to propagate from 1st to 2nd toll both:</a:t>
            </a:r>
            <a:endParaRPr lang="en-US" sz="2200" dirty="0">
              <a:latin typeface="+mn-lt"/>
            </a:endParaRPr>
          </a:p>
        </p:txBody>
      </p:sp>
      <p:graphicFrame>
        <p:nvGraphicFramePr>
          <p:cNvPr id="7" name="Content Placeholder 6" descr="Start fraction 100 kilometers over left parenthesis 100 kilometers per hour right parenthesis end fraction = 1 hour."/>
          <p:cNvGraphicFramePr>
            <a:graphicFrameLocks noGrp="1" noChangeAspect="1"/>
          </p:cNvGraphicFramePr>
          <p:nvPr>
            <p:ph idx="13"/>
            <p:extLst>
              <p:ext uri="{D42A27DB-BD31-4B8C-83A1-F6EECF244321}">
                <p14:modId xmlns:p14="http://schemas.microsoft.com/office/powerpoint/2010/main" val="105660582"/>
              </p:ext>
            </p:extLst>
          </p:nvPr>
        </p:nvGraphicFramePr>
        <p:xfrm>
          <a:off x="786926" y="3012128"/>
          <a:ext cx="1953475" cy="1153256"/>
        </p:xfrm>
        <a:graphic>
          <a:graphicData uri="http://schemas.openxmlformats.org/presentationml/2006/ole">
            <mc:AlternateContent xmlns:mc="http://schemas.openxmlformats.org/markup-compatibility/2006">
              <mc:Choice xmlns:v="urn:schemas-microsoft-com:vml" Requires="v">
                <p:oleObj spid="_x0000_s10784" name="Equation" r:id="rId4" imgW="1054080" imgH="622080" progId="Equation.DSMT4">
                  <p:embed/>
                </p:oleObj>
              </mc:Choice>
              <mc:Fallback>
                <p:oleObj name="Equation" r:id="rId4" imgW="1054080" imgH="622080" progId="Equation.DSMT4">
                  <p:embed/>
                  <p:pic>
                    <p:nvPicPr>
                      <p:cNvPr id="0" name=""/>
                      <p:cNvPicPr/>
                      <p:nvPr/>
                    </p:nvPicPr>
                    <p:blipFill>
                      <a:blip r:embed="rId5"/>
                      <a:stretch>
                        <a:fillRect/>
                      </a:stretch>
                    </p:blipFill>
                    <p:spPr>
                      <a:xfrm>
                        <a:off x="786926" y="3012128"/>
                        <a:ext cx="1953475" cy="1153256"/>
                      </a:xfrm>
                      <a:prstGeom prst="rect">
                        <a:avLst/>
                      </a:prstGeom>
                    </p:spPr>
                  </p:pic>
                </p:oleObj>
              </mc:Fallback>
            </mc:AlternateContent>
          </a:graphicData>
        </a:graphic>
      </p:graphicFrame>
      <p:sp>
        <p:nvSpPr>
          <p:cNvPr id="11" name="Content Placeholder 10"/>
          <p:cNvSpPr>
            <a:spLocks noGrp="1"/>
          </p:cNvSpPr>
          <p:nvPr>
            <p:ph idx="14"/>
          </p:nvPr>
        </p:nvSpPr>
        <p:spPr>
          <a:xfrm>
            <a:off x="457200" y="4186073"/>
            <a:ext cx="8229600" cy="495202"/>
          </a:xfrm>
        </p:spPr>
        <p:txBody>
          <a:bodyPr/>
          <a:lstStyle/>
          <a:p>
            <a:pPr marL="255600" indent="-255600"/>
            <a:r>
              <a:rPr lang="en-US" altLang="en-US" sz="2200" b="1" dirty="0">
                <a:solidFill>
                  <a:schemeClr val="tx1"/>
                </a:solidFill>
                <a:latin typeface="+mn-lt"/>
                <a:ea typeface="ＭＳ Ｐゴシック" panose="020B0600070205080204" pitchFamily="34" charset="-128"/>
              </a:rPr>
              <a:t>A: 62 minutes</a:t>
            </a:r>
            <a:endParaRPr lang="en-US" dirty="0"/>
          </a:p>
        </p:txBody>
      </p:sp>
    </p:spTree>
    <p:extLst>
      <p:ext uri="{BB962C8B-B14F-4D97-AF65-F5344CB8AC3E}">
        <p14:creationId xmlns:p14="http://schemas.microsoft.com/office/powerpoint/2010/main" val="18265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ltLang="en-US" dirty="0">
                <a:ea typeface="ＭＳ Ｐゴシック" panose="020B0600070205080204" pitchFamily="34" charset="-128"/>
              </a:rPr>
              <a:t>Caravan Analogy </a:t>
            </a:r>
            <a:r>
              <a:rPr lang="en-US" altLang="en-US" sz="2000" b="0" dirty="0">
                <a:ea typeface="ＭＳ Ｐゴシック" panose="020B0600070205080204" pitchFamily="34" charset="-128"/>
              </a:rPr>
              <a:t>(3 of 3)</a:t>
            </a:r>
            <a:endParaRPr lang="en-US" sz="2000" b="0" dirty="0"/>
          </a:p>
        </p:txBody>
      </p:sp>
      <p:pic>
        <p:nvPicPr>
          <p:cNvPr id="10" name="Picture 9" descr="A ten car caravan approaches a toll booth. 100 kilometers from the toll booth is another toll booth."/>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6125" y="1535171"/>
            <a:ext cx="6951750" cy="1343286"/>
          </a:xfrm>
          <a:prstGeom prst="rect">
            <a:avLst/>
          </a:prstGeom>
        </p:spPr>
      </p:pic>
      <p:sp>
        <p:nvSpPr>
          <p:cNvPr id="4" name="Text Placeholder 3"/>
          <p:cNvSpPr>
            <a:spLocks noGrp="1"/>
          </p:cNvSpPr>
          <p:nvPr>
            <p:ph idx="1"/>
          </p:nvPr>
        </p:nvSpPr>
        <p:spPr>
          <a:xfrm>
            <a:off x="457200" y="3100978"/>
            <a:ext cx="4569347" cy="572951"/>
          </a:xfrm>
        </p:spPr>
        <p:txBody>
          <a:bodyPr/>
          <a:lstStyle/>
          <a:p>
            <a:pPr marL="255600" indent="-255600" eaLnBrk="1" hangingPunct="1"/>
            <a:r>
              <a:rPr lang="en-US" altLang="en-US" sz="2200" dirty="0">
                <a:solidFill>
                  <a:schemeClr val="tx1"/>
                </a:solidFill>
                <a:latin typeface="+mn-lt"/>
                <a:ea typeface="ＭＳ Ｐゴシック" panose="020B0600070205080204" pitchFamily="34" charset="-128"/>
              </a:rPr>
              <a:t>suppose cars now “</a:t>
            </a:r>
            <a:r>
              <a:rPr lang="en-US" altLang="ja-JP" sz="2200" dirty="0">
                <a:solidFill>
                  <a:schemeClr val="tx1"/>
                </a:solidFill>
                <a:latin typeface="+mn-lt"/>
                <a:ea typeface="ＭＳ Ｐゴシック" panose="020B0600070205080204" pitchFamily="34" charset="-128"/>
              </a:rPr>
              <a:t>propagate” at </a:t>
            </a:r>
            <a:endParaRPr lang="en-US" sz="2200" dirty="0">
              <a:solidFill>
                <a:schemeClr val="tx1"/>
              </a:solidFill>
              <a:latin typeface="+mn-lt"/>
            </a:endParaRPr>
          </a:p>
        </p:txBody>
      </p:sp>
      <p:graphicFrame>
        <p:nvGraphicFramePr>
          <p:cNvPr id="9" name="Object 8" descr="1,000 kilometers per hour."/>
          <p:cNvGraphicFramePr>
            <a:graphicFrameLocks noChangeAspect="1"/>
          </p:cNvGraphicFramePr>
          <p:nvPr>
            <p:extLst>
              <p:ext uri="{D42A27DB-BD31-4B8C-83A1-F6EECF244321}">
                <p14:modId xmlns:p14="http://schemas.microsoft.com/office/powerpoint/2010/main" val="3558118090"/>
              </p:ext>
            </p:extLst>
          </p:nvPr>
        </p:nvGraphicFramePr>
        <p:xfrm>
          <a:off x="5026547" y="3078415"/>
          <a:ext cx="1176437" cy="744269"/>
        </p:xfrm>
        <a:graphic>
          <a:graphicData uri="http://schemas.openxmlformats.org/presentationml/2006/ole">
            <mc:AlternateContent xmlns:mc="http://schemas.openxmlformats.org/markup-compatibility/2006">
              <mc:Choice xmlns:v="urn:schemas-microsoft-com:vml" Requires="v">
                <p:oleObj spid="_x0000_s11797" name="Equation" r:id="rId5" imgW="622080" imgH="393480" progId="Equation.DSMT4">
                  <p:embed/>
                </p:oleObj>
              </mc:Choice>
              <mc:Fallback>
                <p:oleObj name="Equation" r:id="rId5" imgW="622080" imgH="393480" progId="Equation.DSMT4">
                  <p:embed/>
                  <p:pic>
                    <p:nvPicPr>
                      <p:cNvPr id="0" name=""/>
                      <p:cNvPicPr/>
                      <p:nvPr/>
                    </p:nvPicPr>
                    <p:blipFill>
                      <a:blip r:embed="rId6"/>
                      <a:stretch>
                        <a:fillRect/>
                      </a:stretch>
                    </p:blipFill>
                    <p:spPr>
                      <a:xfrm>
                        <a:off x="5026547" y="3078415"/>
                        <a:ext cx="1176437" cy="744269"/>
                      </a:xfrm>
                      <a:prstGeom prst="rect">
                        <a:avLst/>
                      </a:prstGeom>
                    </p:spPr>
                  </p:pic>
                </p:oleObj>
              </mc:Fallback>
            </mc:AlternateContent>
          </a:graphicData>
        </a:graphic>
      </p:graphicFrame>
      <p:sp>
        <p:nvSpPr>
          <p:cNvPr id="6" name="Content Placeholder 5"/>
          <p:cNvSpPr>
            <a:spLocks noGrp="1"/>
          </p:cNvSpPr>
          <p:nvPr>
            <p:ph idx="13"/>
          </p:nvPr>
        </p:nvSpPr>
        <p:spPr>
          <a:xfrm>
            <a:off x="457200" y="3923028"/>
            <a:ext cx="8229600" cy="2314486"/>
          </a:xfrm>
        </p:spPr>
        <p:txBody>
          <a:bodyPr/>
          <a:lstStyle/>
          <a:p>
            <a:pPr marL="255600" indent="-255600"/>
            <a:r>
              <a:rPr lang="en-US" altLang="en-US" sz="2200" dirty="0">
                <a:solidFill>
                  <a:schemeClr val="tx1"/>
                </a:solidFill>
                <a:latin typeface="+mn-lt"/>
                <a:ea typeface="ＭＳ Ｐゴシック" panose="020B0600070205080204" pitchFamily="34" charset="-128"/>
              </a:rPr>
              <a:t>and suppose toll booth now takes one min to service a car</a:t>
            </a:r>
          </a:p>
          <a:p>
            <a:pPr marL="255600" indent="-255600"/>
            <a:r>
              <a:rPr lang="en-US" altLang="en-US" sz="2200" b="1" dirty="0">
                <a:solidFill>
                  <a:schemeClr val="tx1"/>
                </a:solidFill>
                <a:latin typeface="+mn-lt"/>
                <a:ea typeface="ＭＳ Ｐゴシック" panose="020B0600070205080204" pitchFamily="34" charset="-128"/>
              </a:rPr>
              <a:t>Q: Will cars arrive to 2nd booth before all cars serviced at first booth?</a:t>
            </a:r>
          </a:p>
          <a:p>
            <a:pPr marL="742518" lvl="1" indent="-284400"/>
            <a:r>
              <a:rPr lang="en-US" altLang="en-US" sz="2200" b="1" dirty="0">
                <a:solidFill>
                  <a:schemeClr val="tx1"/>
                </a:solidFill>
                <a:latin typeface="+mn-lt"/>
                <a:ea typeface="ＭＳ Ｐゴシック" panose="020B0600070205080204" pitchFamily="34" charset="-128"/>
              </a:rPr>
              <a:t>A: Yes!</a:t>
            </a:r>
            <a:r>
              <a:rPr lang="en-US" altLang="en-US" sz="2200" dirty="0">
                <a:solidFill>
                  <a:schemeClr val="tx1"/>
                </a:solidFill>
                <a:latin typeface="+mn-lt"/>
                <a:ea typeface="ＭＳ Ｐゴシック" panose="020B0600070205080204" pitchFamily="34" charset="-128"/>
              </a:rPr>
              <a:t> after 7 min, first car arrives at second booth; three cars still at first booth</a:t>
            </a:r>
            <a:endParaRPr lang="en-US" sz="2200" dirty="0">
              <a:latin typeface="+mn-lt"/>
            </a:endParaRPr>
          </a:p>
        </p:txBody>
      </p:sp>
    </p:spTree>
    <p:extLst>
      <p:ext uri="{BB962C8B-B14F-4D97-AF65-F5344CB8AC3E}">
        <p14:creationId xmlns:p14="http://schemas.microsoft.com/office/powerpoint/2010/main" val="2717760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panose="020B0600070205080204" pitchFamily="34" charset="-128"/>
              </a:rPr>
              <a:t>Queueing Delay (Revisited) </a:t>
            </a:r>
            <a:r>
              <a:rPr lang="en-US" altLang="en-US" sz="2000" b="0" dirty="0">
                <a:ea typeface="ＭＳ Ｐゴシック" panose="020B0600070205080204" pitchFamily="34" charset="-128"/>
              </a:rPr>
              <a:t>(1 of 2)</a:t>
            </a:r>
            <a:endParaRPr lang="en-US" sz="2000" b="0" dirty="0"/>
          </a:p>
        </p:txBody>
      </p:sp>
      <p:sp>
        <p:nvSpPr>
          <p:cNvPr id="3" name="Content Placeholder 2"/>
          <p:cNvSpPr>
            <a:spLocks noGrp="1"/>
          </p:cNvSpPr>
          <p:nvPr>
            <p:ph idx="1"/>
          </p:nvPr>
        </p:nvSpPr>
        <p:spPr/>
        <p:txBody>
          <a:bodyPr/>
          <a:lstStyle/>
          <a:p>
            <a:pPr marL="255600" indent="-255600" eaLnBrk="1" hangingPunct="1"/>
            <a:r>
              <a:rPr lang="en-US" altLang="en-US" sz="2400" i="1" dirty="0">
                <a:latin typeface="+mn-lt"/>
                <a:ea typeface="ＭＳ Ｐゴシック" panose="020B0600070205080204" pitchFamily="34" charset="-128"/>
              </a:rPr>
              <a:t>R:</a:t>
            </a:r>
            <a:r>
              <a:rPr lang="en-US" altLang="en-US" sz="2400" dirty="0">
                <a:latin typeface="+mn-lt"/>
                <a:ea typeface="ＭＳ Ｐゴシック" panose="020B0600070205080204" pitchFamily="34" charset="-128"/>
              </a:rPr>
              <a:t> link bandwidth (b</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p</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s)</a:t>
            </a:r>
          </a:p>
          <a:p>
            <a:pPr marL="255600" indent="-255600" eaLnBrk="1" hangingPunct="1"/>
            <a:r>
              <a:rPr lang="en-US" altLang="en-US" sz="2400" i="1" dirty="0">
                <a:latin typeface="+mn-lt"/>
                <a:ea typeface="ＭＳ Ｐゴシック" panose="020B0600070205080204" pitchFamily="34" charset="-128"/>
              </a:rPr>
              <a:t>L:</a:t>
            </a:r>
            <a:r>
              <a:rPr lang="en-US" altLang="en-US" sz="2400" dirty="0">
                <a:latin typeface="+mn-lt"/>
                <a:ea typeface="ＭＳ Ｐゴシック" panose="020B0600070205080204" pitchFamily="34" charset="-128"/>
              </a:rPr>
              <a:t> packet length (bits)</a:t>
            </a:r>
          </a:p>
          <a:p>
            <a:pPr marL="255600" indent="-255600" eaLnBrk="1" hangingPunct="1"/>
            <a:r>
              <a:rPr lang="en-US" altLang="en-US" sz="2400" dirty="0">
                <a:latin typeface="+mn-lt"/>
                <a:ea typeface="ＭＳ Ｐゴシック" panose="020B0600070205080204" pitchFamily="34" charset="-128"/>
              </a:rPr>
              <a:t>a: average packet arrival rate</a:t>
            </a:r>
            <a:endParaRPr lang="en-US" sz="2400" dirty="0">
              <a:latin typeface="+mn-lt"/>
            </a:endParaRPr>
          </a:p>
        </p:txBody>
      </p:sp>
      <p:pic>
        <p:nvPicPr>
          <p:cNvPr id="7" name="Picture 6" descr="A graph of average queueing delay over start fraction L a over R end fraction is a curve that rises with an increasing slope as it approaches a vertical line at L a over r = 1."/>
          <p:cNvPicPr>
            <a:picLocks noChangeAspect="1"/>
          </p:cNvPicPr>
          <p:nvPr/>
        </p:nvPicPr>
        <p:blipFill rotWithShape="1">
          <a:blip r:embed="rId2"/>
          <a:srcRect l="8394" t="13879" r="15593" b="3559"/>
          <a:stretch/>
        </p:blipFill>
        <p:spPr>
          <a:xfrm>
            <a:off x="2683565" y="3610854"/>
            <a:ext cx="3776870" cy="2743200"/>
          </a:xfrm>
          <a:prstGeom prst="rect">
            <a:avLst/>
          </a:prstGeom>
        </p:spPr>
      </p:pic>
    </p:spTree>
    <p:extLst>
      <p:ext uri="{BB962C8B-B14F-4D97-AF65-F5344CB8AC3E}">
        <p14:creationId xmlns:p14="http://schemas.microsoft.com/office/powerpoint/2010/main" val="16845813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panose="020B0600070205080204" pitchFamily="34" charset="-128"/>
              </a:rPr>
              <a:t>Queueing Delay (Revisited) </a:t>
            </a:r>
            <a:r>
              <a:rPr lang="en-US" altLang="en-US" sz="2000" b="0" dirty="0">
                <a:ea typeface="ＭＳ Ｐゴシック" panose="020B0600070205080204" pitchFamily="34" charset="-128"/>
              </a:rPr>
              <a:t>(2 of 2)</a:t>
            </a:r>
            <a:endParaRPr lang="en-US" sz="2000" b="0" dirty="0"/>
          </a:p>
        </p:txBody>
      </p:sp>
      <p:sp>
        <p:nvSpPr>
          <p:cNvPr id="3" name="Content Placeholder 2"/>
          <p:cNvSpPr>
            <a:spLocks noGrp="1"/>
          </p:cNvSpPr>
          <p:nvPr>
            <p:ph idx="1"/>
          </p:nvPr>
        </p:nvSpPr>
        <p:spPr>
          <a:xfrm>
            <a:off x="457200" y="1600200"/>
            <a:ext cx="374544" cy="711176"/>
          </a:xfrm>
        </p:spPr>
        <p:txBody>
          <a:bodyPr/>
          <a:lstStyle/>
          <a:p>
            <a:pPr marL="255600" indent="-255600"/>
            <a:r>
              <a:rPr lang="en-US" sz="2400" dirty="0">
                <a:latin typeface="+mn-lt"/>
              </a:rPr>
              <a:t> </a:t>
            </a:r>
          </a:p>
        </p:txBody>
      </p:sp>
      <p:graphicFrame>
        <p:nvGraphicFramePr>
          <p:cNvPr id="17" name="Object 16" descr="Start fraction L a over R end fraction is about 0, average queueing delay small."/>
          <p:cNvGraphicFramePr>
            <a:graphicFrameLocks noChangeAspect="1"/>
          </p:cNvGraphicFramePr>
          <p:nvPr>
            <p:extLst>
              <p:ext uri="{D42A27DB-BD31-4B8C-83A1-F6EECF244321}">
                <p14:modId xmlns:p14="http://schemas.microsoft.com/office/powerpoint/2010/main" val="1104099778"/>
              </p:ext>
            </p:extLst>
          </p:nvPr>
        </p:nvGraphicFramePr>
        <p:xfrm>
          <a:off x="831744" y="1531818"/>
          <a:ext cx="3907503" cy="680516"/>
        </p:xfrm>
        <a:graphic>
          <a:graphicData uri="http://schemas.openxmlformats.org/presentationml/2006/ole">
            <mc:AlternateContent xmlns:mc="http://schemas.openxmlformats.org/markup-compatibility/2006">
              <mc:Choice xmlns:v="urn:schemas-microsoft-com:vml" Requires="v">
                <p:oleObj spid="_x0000_s19507" name="Equation" r:id="rId3" imgW="2260440" imgH="393480" progId="Equation.DSMT4">
                  <p:embed/>
                </p:oleObj>
              </mc:Choice>
              <mc:Fallback>
                <p:oleObj name="Equation" r:id="rId3" imgW="2260440" imgH="393480" progId="Equation.DSMT4">
                  <p:embed/>
                  <p:pic>
                    <p:nvPicPr>
                      <p:cNvPr id="6" name="Object 5"/>
                      <p:cNvPicPr/>
                      <p:nvPr/>
                    </p:nvPicPr>
                    <p:blipFill>
                      <a:blip r:embed="rId4"/>
                      <a:stretch>
                        <a:fillRect/>
                      </a:stretch>
                    </p:blipFill>
                    <p:spPr>
                      <a:xfrm>
                        <a:off x="831744" y="1531818"/>
                        <a:ext cx="3907503" cy="680516"/>
                      </a:xfrm>
                      <a:prstGeom prst="rect">
                        <a:avLst/>
                      </a:prstGeom>
                    </p:spPr>
                  </p:pic>
                </p:oleObj>
              </mc:Fallback>
            </mc:AlternateContent>
          </a:graphicData>
        </a:graphic>
      </p:graphicFrame>
      <p:sp>
        <p:nvSpPr>
          <p:cNvPr id="6" name="Content Placeholder 5"/>
          <p:cNvSpPr>
            <a:spLocks noGrp="1"/>
          </p:cNvSpPr>
          <p:nvPr>
            <p:ph idx="13"/>
          </p:nvPr>
        </p:nvSpPr>
        <p:spPr>
          <a:xfrm>
            <a:off x="457200" y="2281342"/>
            <a:ext cx="374544" cy="461394"/>
          </a:xfrm>
        </p:spPr>
        <p:txBody>
          <a:bodyPr/>
          <a:lstStyle/>
          <a:p>
            <a:pPr indent="-255600"/>
            <a:r>
              <a:rPr lang="en-US" sz="2400" dirty="0">
                <a:latin typeface="+mn-lt"/>
              </a:rPr>
              <a:t> </a:t>
            </a:r>
          </a:p>
        </p:txBody>
      </p:sp>
      <p:graphicFrame>
        <p:nvGraphicFramePr>
          <p:cNvPr id="18" name="Object 17" descr="Start fraction L a over R end fraction is greater than or equal to 1, average queueing delay large."/>
          <p:cNvGraphicFramePr>
            <a:graphicFrameLocks noChangeAspect="1"/>
          </p:cNvGraphicFramePr>
          <p:nvPr>
            <p:extLst>
              <p:ext uri="{D42A27DB-BD31-4B8C-83A1-F6EECF244321}">
                <p14:modId xmlns:p14="http://schemas.microsoft.com/office/powerpoint/2010/main" val="1100177841"/>
              </p:ext>
            </p:extLst>
          </p:nvPr>
        </p:nvGraphicFramePr>
        <p:xfrm>
          <a:off x="831744" y="2213216"/>
          <a:ext cx="4184227" cy="701136"/>
        </p:xfrm>
        <a:graphic>
          <a:graphicData uri="http://schemas.openxmlformats.org/presentationml/2006/ole">
            <mc:AlternateContent xmlns:mc="http://schemas.openxmlformats.org/markup-compatibility/2006">
              <mc:Choice xmlns:v="urn:schemas-microsoft-com:vml" Requires="v">
                <p:oleObj spid="_x0000_s19508" name="Equation" r:id="rId5" imgW="2349360" imgH="393480" progId="Equation.DSMT4">
                  <p:embed/>
                </p:oleObj>
              </mc:Choice>
              <mc:Fallback>
                <p:oleObj name="Equation" r:id="rId5" imgW="2349360" imgH="393480" progId="Equation.DSMT4">
                  <p:embed/>
                  <p:pic>
                    <p:nvPicPr>
                      <p:cNvPr id="7" name="Object 6"/>
                      <p:cNvPicPr/>
                      <p:nvPr/>
                    </p:nvPicPr>
                    <p:blipFill>
                      <a:blip r:embed="rId6"/>
                      <a:stretch>
                        <a:fillRect/>
                      </a:stretch>
                    </p:blipFill>
                    <p:spPr>
                      <a:xfrm>
                        <a:off x="831744" y="2213216"/>
                        <a:ext cx="4184227" cy="701136"/>
                      </a:xfrm>
                      <a:prstGeom prst="rect">
                        <a:avLst/>
                      </a:prstGeom>
                    </p:spPr>
                  </p:pic>
                </p:oleObj>
              </mc:Fallback>
            </mc:AlternateContent>
          </a:graphicData>
        </a:graphic>
      </p:graphicFrame>
      <p:sp>
        <p:nvSpPr>
          <p:cNvPr id="4" name="Content Placeholder 3"/>
          <p:cNvSpPr>
            <a:spLocks noGrp="1"/>
          </p:cNvSpPr>
          <p:nvPr>
            <p:ph idx="14"/>
          </p:nvPr>
        </p:nvSpPr>
        <p:spPr>
          <a:xfrm>
            <a:off x="457200" y="2949623"/>
            <a:ext cx="374544" cy="340457"/>
          </a:xfrm>
        </p:spPr>
        <p:txBody>
          <a:bodyPr/>
          <a:lstStyle/>
          <a:p>
            <a:pPr indent="-255600"/>
            <a:r>
              <a:rPr lang="en-US" sz="2400" dirty="0">
                <a:latin typeface="+mn-lt"/>
              </a:rPr>
              <a:t> </a:t>
            </a:r>
          </a:p>
        </p:txBody>
      </p:sp>
      <p:graphicFrame>
        <p:nvGraphicFramePr>
          <p:cNvPr id="19" name="Object 18" descr="Start fraction L a over R end fraction is greater than 1, more work arriving."/>
          <p:cNvGraphicFramePr>
            <a:graphicFrameLocks noChangeAspect="1"/>
          </p:cNvGraphicFramePr>
          <p:nvPr>
            <p:extLst>
              <p:ext uri="{D42A27DB-BD31-4B8C-83A1-F6EECF244321}">
                <p14:modId xmlns:p14="http://schemas.microsoft.com/office/powerpoint/2010/main" val="3299657100"/>
              </p:ext>
            </p:extLst>
          </p:nvPr>
        </p:nvGraphicFramePr>
        <p:xfrm>
          <a:off x="833807" y="2908576"/>
          <a:ext cx="3068156" cy="660502"/>
        </p:xfrm>
        <a:graphic>
          <a:graphicData uri="http://schemas.openxmlformats.org/presentationml/2006/ole">
            <mc:AlternateContent xmlns:mc="http://schemas.openxmlformats.org/markup-compatibility/2006">
              <mc:Choice xmlns:v="urn:schemas-microsoft-com:vml" Requires="v">
                <p:oleObj spid="_x0000_s19509" name="Equation" r:id="rId7" imgW="1828800" imgH="393480" progId="Equation.DSMT4">
                  <p:embed/>
                </p:oleObj>
              </mc:Choice>
              <mc:Fallback>
                <p:oleObj name="Equation" r:id="rId7" imgW="1828800" imgH="393480" progId="Equation.DSMT4">
                  <p:embed/>
                  <p:pic>
                    <p:nvPicPr>
                      <p:cNvPr id="8" name="Object 7"/>
                      <p:cNvPicPr/>
                      <p:nvPr/>
                    </p:nvPicPr>
                    <p:blipFill>
                      <a:blip r:embed="rId8"/>
                      <a:stretch>
                        <a:fillRect/>
                      </a:stretch>
                    </p:blipFill>
                    <p:spPr>
                      <a:xfrm>
                        <a:off x="833807" y="2908576"/>
                        <a:ext cx="3068156" cy="660502"/>
                      </a:xfrm>
                      <a:prstGeom prst="rect">
                        <a:avLst/>
                      </a:prstGeom>
                    </p:spPr>
                  </p:pic>
                </p:oleObj>
              </mc:Fallback>
            </mc:AlternateContent>
          </a:graphicData>
        </a:graphic>
      </p:graphicFrame>
      <p:sp>
        <p:nvSpPr>
          <p:cNvPr id="7" name="Content Placeholder 6"/>
          <p:cNvSpPr>
            <a:spLocks noGrp="1"/>
          </p:cNvSpPr>
          <p:nvPr>
            <p:ph idx="15"/>
          </p:nvPr>
        </p:nvSpPr>
        <p:spPr>
          <a:xfrm>
            <a:off x="457200" y="3596900"/>
            <a:ext cx="8229600" cy="431360"/>
          </a:xfrm>
        </p:spPr>
        <p:txBody>
          <a:bodyPr/>
          <a:lstStyle/>
          <a:p>
            <a:pPr marL="0" indent="0">
              <a:buNone/>
            </a:pPr>
            <a:r>
              <a:rPr lang="en-US" altLang="en-US" sz="2400" dirty="0">
                <a:latin typeface="+mn-lt"/>
              </a:rPr>
              <a:t>than can be serviced, average delay infinite!</a:t>
            </a:r>
            <a:endParaRPr lang="en-US" sz="2400" dirty="0">
              <a:latin typeface="+mn-lt"/>
            </a:endParaRPr>
          </a:p>
        </p:txBody>
      </p:sp>
      <p:pic>
        <p:nvPicPr>
          <p:cNvPr id="11" name="Picture 14" descr="A single car drives along a roa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5484" y="4197368"/>
            <a:ext cx="1638657" cy="123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4" descr="Start fraction L a over R end fraction is approximately 0."/>
          <p:cNvGraphicFramePr>
            <a:graphicFrameLocks noChangeAspect="1"/>
          </p:cNvGraphicFramePr>
          <p:nvPr>
            <p:extLst>
              <p:ext uri="{D42A27DB-BD31-4B8C-83A1-F6EECF244321}">
                <p14:modId xmlns:p14="http://schemas.microsoft.com/office/powerpoint/2010/main" val="1439427315"/>
              </p:ext>
            </p:extLst>
          </p:nvPr>
        </p:nvGraphicFramePr>
        <p:xfrm>
          <a:off x="1847061" y="5624589"/>
          <a:ext cx="807517" cy="654259"/>
        </p:xfrm>
        <a:graphic>
          <a:graphicData uri="http://schemas.openxmlformats.org/presentationml/2006/ole">
            <mc:AlternateContent xmlns:mc="http://schemas.openxmlformats.org/markup-compatibility/2006">
              <mc:Choice xmlns:v="urn:schemas-microsoft-com:vml" Requires="v">
                <p:oleObj spid="_x0000_s19510" name="Equation" r:id="rId10" imgW="444240" imgH="393480" progId="Equation.DSMT4">
                  <p:embed/>
                </p:oleObj>
              </mc:Choice>
              <mc:Fallback>
                <p:oleObj name="Equation" r:id="rId10" imgW="444240" imgH="393480" progId="Equation.DSMT4">
                  <p:embed/>
                  <p:pic>
                    <p:nvPicPr>
                      <p:cNvPr id="0" name=""/>
                      <p:cNvPicPr/>
                      <p:nvPr/>
                    </p:nvPicPr>
                    <p:blipFill>
                      <a:blip r:embed="rId11"/>
                      <a:stretch>
                        <a:fillRect/>
                      </a:stretch>
                    </p:blipFill>
                    <p:spPr>
                      <a:xfrm>
                        <a:off x="1847061" y="5624589"/>
                        <a:ext cx="807517" cy="654259"/>
                      </a:xfrm>
                      <a:prstGeom prst="rect">
                        <a:avLst/>
                      </a:prstGeom>
                    </p:spPr>
                  </p:pic>
                </p:oleObj>
              </mc:Fallback>
            </mc:AlternateContent>
          </a:graphicData>
        </a:graphic>
      </p:graphicFrame>
      <p:pic>
        <p:nvPicPr>
          <p:cNvPr id="10" name="Picture 13" descr="Several lanes of traffic are stopped on a roa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81821" y="4177296"/>
            <a:ext cx="1555151" cy="1246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Object 11" descr="Start fraction L a over R end fraction is equal to or greater than 1."/>
          <p:cNvGraphicFramePr>
            <a:graphicFrameLocks noChangeAspect="1"/>
          </p:cNvGraphicFramePr>
          <p:nvPr>
            <p:extLst>
              <p:ext uri="{D42A27DB-BD31-4B8C-83A1-F6EECF244321}">
                <p14:modId xmlns:p14="http://schemas.microsoft.com/office/powerpoint/2010/main" val="1944594288"/>
              </p:ext>
            </p:extLst>
          </p:nvPr>
        </p:nvGraphicFramePr>
        <p:xfrm>
          <a:off x="4838445" y="5662335"/>
          <a:ext cx="789602" cy="582796"/>
        </p:xfrm>
        <a:graphic>
          <a:graphicData uri="http://schemas.openxmlformats.org/presentationml/2006/ole">
            <mc:AlternateContent xmlns:mc="http://schemas.openxmlformats.org/markup-compatibility/2006">
              <mc:Choice xmlns:v="urn:schemas-microsoft-com:vml" Requires="v">
                <p:oleObj spid="_x0000_s19511" name="Equation" r:id="rId13" imgW="533160" imgH="393480" progId="Equation.DSMT4">
                  <p:embed/>
                </p:oleObj>
              </mc:Choice>
              <mc:Fallback>
                <p:oleObj name="Equation" r:id="rId13" imgW="533160" imgH="393480" progId="Equation.DSMT4">
                  <p:embed/>
                  <p:pic>
                    <p:nvPicPr>
                      <p:cNvPr id="0" name=""/>
                      <p:cNvPicPr/>
                      <p:nvPr/>
                    </p:nvPicPr>
                    <p:blipFill>
                      <a:blip r:embed="rId14"/>
                      <a:stretch>
                        <a:fillRect/>
                      </a:stretch>
                    </p:blipFill>
                    <p:spPr>
                      <a:xfrm>
                        <a:off x="4838445" y="5662335"/>
                        <a:ext cx="789602" cy="582796"/>
                      </a:xfrm>
                      <a:prstGeom prst="rect">
                        <a:avLst/>
                      </a:prstGeom>
                    </p:spPr>
                  </p:pic>
                </p:oleObj>
              </mc:Fallback>
            </mc:AlternateContent>
          </a:graphicData>
        </a:graphic>
      </p:graphicFrame>
    </p:spTree>
    <p:extLst>
      <p:ext uri="{BB962C8B-B14F-4D97-AF65-F5344CB8AC3E}">
        <p14:creationId xmlns:p14="http://schemas.microsoft.com/office/powerpoint/2010/main" val="7447298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“Real” Internet Delays and Routes</a:t>
            </a:r>
          </a:p>
        </p:txBody>
      </p:sp>
      <p:sp>
        <p:nvSpPr>
          <p:cNvPr id="6" name="Text Placeholder 5"/>
          <p:cNvSpPr>
            <a:spLocks noGrp="1"/>
          </p:cNvSpPr>
          <p:nvPr>
            <p:ph type="body" idx="1"/>
          </p:nvPr>
        </p:nvSpPr>
        <p:spPr>
          <a:xfrm>
            <a:off x="457200" y="1600201"/>
            <a:ext cx="8229600" cy="3233056"/>
          </a:xfrm>
        </p:spPr>
        <p:txBody>
          <a:bodyPr/>
          <a:lstStyle/>
          <a:p>
            <a:r>
              <a:rPr lang="en-US" altLang="en-US" sz="2200" dirty="0">
                <a:latin typeface="+mn-lt"/>
                <a:ea typeface="ＭＳ Ｐゴシック" panose="020B0600070205080204" pitchFamily="34" charset="-128"/>
              </a:rPr>
              <a:t>what do </a:t>
            </a:r>
            <a:r>
              <a:rPr lang="en-US" altLang="ja-JP" sz="2200" dirty="0">
                <a:latin typeface="+mn-lt"/>
                <a:ea typeface="ＭＳ Ｐゴシック" panose="020B0600070205080204" pitchFamily="34" charset="-128"/>
              </a:rPr>
              <a:t>“real” Internet delay &amp; loss look like?</a:t>
            </a:r>
          </a:p>
          <a:p>
            <a:r>
              <a:rPr lang="en-US" altLang="en-US" sz="2200" b="1" dirty="0">
                <a:solidFill>
                  <a:schemeClr val="tx1"/>
                </a:solidFill>
                <a:latin typeface="+mn-lt"/>
                <a:ea typeface="ＭＳ Ｐゴシック" panose="020B0600070205080204" pitchFamily="34" charset="-128"/>
                <a:cs typeface="Courier New" panose="02070309020205020404" pitchFamily="49" charset="0"/>
              </a:rPr>
              <a:t>traceroute</a:t>
            </a:r>
            <a:r>
              <a:rPr lang="en-US" altLang="en-US" sz="2200" dirty="0">
                <a:solidFill>
                  <a:srgbClr val="FF0000"/>
                </a:solidFill>
                <a:latin typeface="+mn-lt"/>
                <a:ea typeface="ＭＳ Ｐゴシック" panose="020B0600070205080204" pitchFamily="34" charset="-128"/>
                <a:cs typeface="Courier New" panose="02070309020205020404" pitchFamily="49" charset="0"/>
              </a:rPr>
              <a:t> </a:t>
            </a:r>
            <a:r>
              <a:rPr lang="en-US" altLang="en-US" sz="2200" dirty="0">
                <a:latin typeface="+mn-lt"/>
                <a:ea typeface="ＭＳ Ｐゴシック" panose="020B0600070205080204" pitchFamily="34" charset="-128"/>
                <a:cs typeface="Courier New" panose="02070309020205020404" pitchFamily="49" charset="0"/>
              </a:rPr>
              <a:t>program: </a:t>
            </a:r>
            <a:r>
              <a:rPr lang="en-US" altLang="en-US" sz="2200" dirty="0">
                <a:latin typeface="+mn-lt"/>
                <a:ea typeface="ＭＳ Ｐゴシック" panose="020B0600070205080204" pitchFamily="34" charset="-128"/>
              </a:rPr>
              <a:t>provides delay measurement from source to router along end-end Internet path towards destination. For all </a:t>
            </a:r>
            <a:r>
              <a:rPr lang="en-US" altLang="en-US" sz="2200" i="1" dirty="0">
                <a:latin typeface="+mn-lt"/>
                <a:ea typeface="ＭＳ Ｐゴシック" panose="020B0600070205080204" pitchFamily="34" charset="-128"/>
              </a:rPr>
              <a:t>i:</a:t>
            </a:r>
          </a:p>
          <a:p>
            <a:pPr marL="741600" lvl="1" indent="-284400" eaLnBrk="1" hangingPunct="1"/>
            <a:r>
              <a:rPr lang="en-US" altLang="en-US" sz="2200" dirty="0">
                <a:latin typeface="+mn-lt"/>
                <a:ea typeface="Arial" panose="020B0604020202020204" pitchFamily="34" charset="0"/>
              </a:rPr>
              <a:t>sends three packets that will reach router </a:t>
            </a:r>
            <a:r>
              <a:rPr lang="en-US" altLang="en-US" sz="2200" i="1" dirty="0">
                <a:latin typeface="+mn-lt"/>
                <a:ea typeface="Arial" panose="020B0604020202020204" pitchFamily="34" charset="0"/>
              </a:rPr>
              <a:t>i</a:t>
            </a:r>
            <a:r>
              <a:rPr lang="en-US" altLang="en-US" sz="2200" dirty="0">
                <a:latin typeface="+mn-lt"/>
                <a:ea typeface="Arial" panose="020B0604020202020204" pitchFamily="34" charset="0"/>
              </a:rPr>
              <a:t> on path towards destination</a:t>
            </a:r>
          </a:p>
          <a:p>
            <a:pPr marL="741600" lvl="1" indent="-284400" eaLnBrk="1" hangingPunct="1"/>
            <a:r>
              <a:rPr lang="en-US" altLang="en-US" sz="2200" dirty="0">
                <a:latin typeface="+mn-lt"/>
                <a:ea typeface="Arial" panose="020B0604020202020204" pitchFamily="34" charset="0"/>
              </a:rPr>
              <a:t>router </a:t>
            </a:r>
            <a:r>
              <a:rPr lang="en-US" altLang="en-US" sz="2200" i="1" dirty="0">
                <a:latin typeface="+mn-lt"/>
                <a:ea typeface="Arial" panose="020B0604020202020204" pitchFamily="34" charset="0"/>
              </a:rPr>
              <a:t>i</a:t>
            </a:r>
            <a:r>
              <a:rPr lang="en-US" altLang="en-US" sz="2200" dirty="0">
                <a:latin typeface="+mn-lt"/>
                <a:ea typeface="Arial" panose="020B0604020202020204" pitchFamily="34" charset="0"/>
              </a:rPr>
              <a:t> will return packets to sender</a:t>
            </a:r>
          </a:p>
          <a:p>
            <a:pPr marL="741600" lvl="1" indent="-284400" eaLnBrk="1" hangingPunct="1"/>
            <a:r>
              <a:rPr lang="en-US" altLang="en-US" sz="2200" dirty="0">
                <a:latin typeface="+mn-lt"/>
                <a:ea typeface="Arial" panose="020B0604020202020204" pitchFamily="34" charset="0"/>
              </a:rPr>
              <a:t>sender times interval between transmission and reply.</a:t>
            </a:r>
            <a:endParaRPr lang="en-US" sz="2200" dirty="0">
              <a:latin typeface="+mn-lt"/>
            </a:endParaRPr>
          </a:p>
        </p:txBody>
      </p:sp>
      <p:pic>
        <p:nvPicPr>
          <p:cNvPr id="8" name="Picture 7" descr="A diagram has 2 P Cs and 5 routers in a line. Each router is wired to the routers beside it. 1 P C is before the line of routers, 1 is after. The first 3 P Cs are connected with an arrow starting from the P C, reaching to the third router, and looping back to the P C, 3 probes."/>
          <p:cNvPicPr>
            <a:picLocks noChangeAspect="1"/>
          </p:cNvPicPr>
          <p:nvPr/>
        </p:nvPicPr>
        <p:blipFill>
          <a:blip r:embed="rId2"/>
          <a:stretch>
            <a:fillRect/>
          </a:stretch>
        </p:blipFill>
        <p:spPr>
          <a:xfrm>
            <a:off x="1170137" y="5120808"/>
            <a:ext cx="6803726" cy="1085182"/>
          </a:xfrm>
          <a:prstGeom prst="rect">
            <a:avLst/>
          </a:prstGeom>
        </p:spPr>
      </p:pic>
    </p:spTree>
    <p:extLst>
      <p:ext uri="{BB962C8B-B14F-4D97-AF65-F5344CB8AC3E}">
        <p14:creationId xmlns:p14="http://schemas.microsoft.com/office/powerpoint/2010/main" val="35154363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Internet Delays, Routes</a:t>
            </a:r>
          </a:p>
        </p:txBody>
      </p:sp>
      <p:sp>
        <p:nvSpPr>
          <p:cNvPr id="4" name="Content Placeholder 3"/>
          <p:cNvSpPr>
            <a:spLocks noGrp="1"/>
          </p:cNvSpPr>
          <p:nvPr>
            <p:ph idx="1"/>
          </p:nvPr>
        </p:nvSpPr>
        <p:spPr>
          <a:xfrm>
            <a:off x="457200" y="1600200"/>
            <a:ext cx="8229600" cy="408214"/>
          </a:xfrm>
        </p:spPr>
        <p:txBody>
          <a:bodyPr/>
          <a:lstStyle/>
          <a:p>
            <a:pPr marL="101600" indent="0">
              <a:buNone/>
            </a:pPr>
            <a:r>
              <a:rPr lang="en-US" altLang="en-US" sz="2200" b="1" dirty="0">
                <a:solidFill>
                  <a:schemeClr val="tx1"/>
                </a:solidFill>
                <a:latin typeface="+mn-lt"/>
              </a:rPr>
              <a:t>Traceroute:</a:t>
            </a:r>
            <a:r>
              <a:rPr lang="en-US" altLang="en-US" sz="2200" dirty="0">
                <a:solidFill>
                  <a:schemeClr val="tx1"/>
                </a:solidFill>
                <a:latin typeface="+mn-lt"/>
              </a:rPr>
              <a:t> gaia.cs.umass.edu to </a:t>
            </a:r>
            <a:r>
              <a:rPr lang="en-US" altLang="en-US" sz="2200" dirty="0">
                <a:solidFill>
                  <a:schemeClr val="tx1"/>
                </a:solidFill>
                <a:latin typeface="+mn-lt"/>
                <a:hlinkClick r:id="rId2" tooltip="http://www.eurecom.fr/en"/>
              </a:rPr>
              <a:t>www.eurecom.fr</a:t>
            </a:r>
            <a:endParaRPr lang="en-US" sz="2200" dirty="0">
              <a:solidFill>
                <a:schemeClr val="tx1"/>
              </a:solidFill>
              <a:latin typeface="+mn-lt"/>
            </a:endParaRPr>
          </a:p>
        </p:txBody>
      </p:sp>
      <p:pic>
        <p:nvPicPr>
          <p:cNvPr id="3" name="Picture 2" descr="There are 19 lines of code as follows. Line 1. c s hyphen g w left parenthesis 128 period 119 period 240 period 254 right parenthesis, 1 m s 1 m s 2 m s. Notes, these 3 m s parts are 3 delay measurements from g a I a dot c s dot u m a s s dot e d u to c s hyphen g w dot c s dot u m a s s dot e d u. Line 2. border 1 hyphen r t dash f a 5 hyphen 1 dash 0 dot g w dot u m a s s dot e d u left parenthesis 128 period 119 period 3 period 145 right parenthesis 1 m s 1 m s 2 m s. Line 3. c h t hyphen v b n s dot g w dot u m a s s dot e d u left parenthesis 128 period 119 period 3 period 130 right parenthesis 6 m s 5 m s 5 m s. Line 4. j n 1 hyphen a t 1 hyphen 0 hyphen 0 hyphen 19 dot w o r dot v b n s dot net left parenthesis 204 period 147 period 132 period 129 right parenthesis 16 m s 11 m s 13 m s. Line 5. j n 1 hyphen s o 7 hyphen 0 hyphen 0 hyphen 0 hyphen w a e dot v b n s dot net left parenthesis 204 period 147 period 136 period 136 right parenthesis 21 m s 18 m s 18 m s. Line 6. abilene hyphen v b n s dot abilene dot u c a i d dot e d u left parenthesis 198 period 32 period 11 period 9 right parenthesis 22 m s 18 m s 22 m s. Line 7. n y c m hyphen wash dot Abilene dot u c a i d dot e d u left parenthesis 198 period 32 period 8 period 46 right parenthesis 22 m s 22 m s 22 m s. Notes, an arrow points from the end of line 7 to the end of line 8, trans oceanic link. Line 9. d e 2 hyphen 1 period d e 1 period d e period g e a n t dot net left parenthesis 62 period 40 period 96 period 129 right parenthesis 109 m s 102 m s 104 m s. Line 10. d e period f r 1 period f r period g e a n t dot net left parenthesis 60 period 40 period 96 period 50 right parenthesis 113 m s 121 m s 114 m s. Line 11. r e n a t e r hyphen g w period f r 1 period f r period g e a n t dot net left parenthesis 62 period 40 period 103 period 54 right parenthesis 112 m s 114 m s 112 m s. Line 12. n I o hyphen n 2 period c s s i period r e n a t e r period f r left parenthesis 193 period 51 period 206 period 13 right parenthesis 11 m s 114 m s 116 m s. Line 13. nice period c s s i period r e n a t e r period f r left parenthesis 195 period 220 period 98 period 102 right parenthesis 123 m s 125 m s 124 m s. Line 14. r 3 t 2 hyphen nice period c s s I period r e n a t e r period f r left parenthesis 195 period 220 period 98 period 110 right parenthesis 126 m s 126 m s 124 m s. Line 15. e u r e c o m hyphen v a l b o n n e period r 3 t 2 period f t dot net left parenthesis 193 period 48 period 50 period 54 right parenthesis. 135 m s 128 m s 133 m s. Line 16. 194 period 214 period 211 period 25 left parenthesis 194 period 214 period 211 period 25 right parenthesis 126 m s 128 m s 126 m s. Line 17. Asterisk asterisk asterisk.  Line 18. Asterisk asterisk asterisk. Notes, the asterisk means no response, or probe lost, router not replying. Line 19. fantasia period e u r e c o m period f r left parenthesis 193 period 55 period 113 period 142 right parenthesis 132 m s 128 m s 136 m 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145" y="2124008"/>
            <a:ext cx="6989710" cy="3720326"/>
          </a:xfrm>
          <a:prstGeom prst="rect">
            <a:avLst/>
          </a:prstGeom>
        </p:spPr>
      </p:pic>
      <p:sp>
        <p:nvSpPr>
          <p:cNvPr id="5" name="Content Placeholder 4"/>
          <p:cNvSpPr>
            <a:spLocks noGrp="1"/>
          </p:cNvSpPr>
          <p:nvPr>
            <p:ph idx="13"/>
          </p:nvPr>
        </p:nvSpPr>
        <p:spPr>
          <a:xfrm>
            <a:off x="326572" y="5959928"/>
            <a:ext cx="8229600" cy="402771"/>
          </a:xfrm>
        </p:spPr>
        <p:txBody>
          <a:bodyPr/>
          <a:lstStyle/>
          <a:p>
            <a:pPr marL="101600" indent="0">
              <a:buNone/>
            </a:pPr>
            <a:r>
              <a:rPr lang="en-US" altLang="en-US" dirty="0">
                <a:latin typeface="+mn-lt"/>
              </a:rPr>
              <a:t>* Do some traceroutes from exotic countries at </a:t>
            </a:r>
            <a:r>
              <a:rPr lang="en-US" altLang="en-US" dirty="0">
                <a:latin typeface="+mn-lt"/>
                <a:hlinkClick r:id="rId4" tooltip="http://www.traceroute.org/"/>
              </a:rPr>
              <a:t>www.traceroute.org</a:t>
            </a:r>
            <a:endParaRPr lang="en-US" dirty="0"/>
          </a:p>
        </p:txBody>
      </p:sp>
    </p:spTree>
    <p:extLst>
      <p:ext uri="{BB962C8B-B14F-4D97-AF65-F5344CB8AC3E}">
        <p14:creationId xmlns:p14="http://schemas.microsoft.com/office/powerpoint/2010/main" val="38092552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Packet Loss</a:t>
            </a:r>
          </a:p>
        </p:txBody>
      </p:sp>
      <p:sp>
        <p:nvSpPr>
          <p:cNvPr id="6" name="Text Placeholder 5"/>
          <p:cNvSpPr>
            <a:spLocks noGrp="1"/>
          </p:cNvSpPr>
          <p:nvPr>
            <p:ph type="body" idx="1"/>
          </p:nvPr>
        </p:nvSpPr>
        <p:spPr>
          <a:xfrm>
            <a:off x="457200" y="1600200"/>
            <a:ext cx="8229600" cy="1877786"/>
          </a:xfrm>
        </p:spPr>
        <p:txBody>
          <a:bodyPr/>
          <a:lstStyle/>
          <a:p>
            <a:pPr eaLnBrk="1" hangingPunct="1"/>
            <a:r>
              <a:rPr lang="en-US" altLang="en-US" sz="2200" dirty="0">
                <a:latin typeface="+mn-lt"/>
                <a:ea typeface="ＭＳ Ｐゴシック" panose="020B0600070205080204" pitchFamily="34" charset="-128"/>
              </a:rPr>
              <a:t>queue (aka buffer) preceding link in buffer has finite capacity</a:t>
            </a:r>
          </a:p>
          <a:p>
            <a:pPr eaLnBrk="1" hangingPunct="1"/>
            <a:r>
              <a:rPr lang="en-US" altLang="en-US" sz="2200" dirty="0">
                <a:latin typeface="+mn-lt"/>
                <a:ea typeface="ＭＳ Ｐゴシック" panose="020B0600070205080204" pitchFamily="34" charset="-128"/>
              </a:rPr>
              <a:t>packet arriving to full queue dropped (aka lost)</a:t>
            </a:r>
          </a:p>
          <a:p>
            <a:pPr eaLnBrk="1" hangingPunct="1"/>
            <a:r>
              <a:rPr lang="en-US" altLang="en-US" sz="2200" dirty="0">
                <a:latin typeface="+mn-lt"/>
                <a:ea typeface="ＭＳ Ｐゴシック" panose="020B0600070205080204" pitchFamily="34" charset="-128"/>
              </a:rPr>
              <a:t>lost packet may be retransmitted by previous node, by source end system, or not at all</a:t>
            </a:r>
            <a:endParaRPr lang="en-US" sz="2200" dirty="0">
              <a:latin typeface="+mn-lt"/>
            </a:endParaRPr>
          </a:p>
        </p:txBody>
      </p:sp>
      <p:pic>
        <p:nvPicPr>
          <p:cNvPr id="7" name="Picture 6" descr="A diagram has 2 P C’s and a router. Both P C’s are wired to the router. P C B sends a packet to the router. In the router, the packet queue is full of packets, so the packet arriving from P C B to the full buffer is lost. The queue of packets in the router is the buffer, waiting area. The first packet in the line is the packet being transmit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505" y="3795353"/>
            <a:ext cx="6530990" cy="2241984"/>
          </a:xfrm>
          <a:prstGeom prst="rect">
            <a:avLst/>
          </a:prstGeom>
        </p:spPr>
      </p:pic>
    </p:spTree>
    <p:extLst>
      <p:ext uri="{BB962C8B-B14F-4D97-AF65-F5344CB8AC3E}">
        <p14:creationId xmlns:p14="http://schemas.microsoft.com/office/powerpoint/2010/main" val="25928773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Throughput </a:t>
            </a:r>
            <a:r>
              <a:rPr lang="en-US" sz="2000" b="0" dirty="0"/>
              <a:t>(1 of 2)</a:t>
            </a:r>
          </a:p>
        </p:txBody>
      </p:sp>
      <p:sp>
        <p:nvSpPr>
          <p:cNvPr id="3" name="Text Placeholder 2"/>
          <p:cNvSpPr>
            <a:spLocks noGrp="1"/>
          </p:cNvSpPr>
          <p:nvPr>
            <p:ph type="body" idx="1"/>
          </p:nvPr>
        </p:nvSpPr>
        <p:spPr>
          <a:xfrm>
            <a:off x="457200" y="1600200"/>
            <a:ext cx="8229600" cy="1845129"/>
          </a:xfrm>
        </p:spPr>
        <p:txBody>
          <a:bodyPr/>
          <a:lstStyle/>
          <a:p>
            <a:r>
              <a:rPr lang="en-US" sz="2400" b="1" dirty="0">
                <a:latin typeface="+mn-lt"/>
              </a:rPr>
              <a:t>throughput:</a:t>
            </a:r>
            <a:r>
              <a:rPr lang="en-US" sz="2400" dirty="0">
                <a:latin typeface="+mn-lt"/>
              </a:rPr>
              <a:t> rate (bits/time unit) at which bits transferred between sender/receiver</a:t>
            </a:r>
          </a:p>
          <a:p>
            <a:pPr lvl="1"/>
            <a:r>
              <a:rPr lang="en-US" sz="2400" b="1" dirty="0">
                <a:latin typeface="+mn-lt"/>
              </a:rPr>
              <a:t>instantaneous:</a:t>
            </a:r>
            <a:r>
              <a:rPr lang="en-US" sz="2400" dirty="0">
                <a:latin typeface="+mn-lt"/>
              </a:rPr>
              <a:t> rate at given point in time</a:t>
            </a:r>
          </a:p>
          <a:p>
            <a:pPr lvl="1"/>
            <a:r>
              <a:rPr lang="en-US" sz="2400" b="1" dirty="0">
                <a:latin typeface="+mn-lt"/>
              </a:rPr>
              <a:t>average:</a:t>
            </a:r>
            <a:r>
              <a:rPr lang="en-US" sz="2400" dirty="0">
                <a:latin typeface="+mn-lt"/>
              </a:rPr>
              <a:t> rate over longer period of time</a:t>
            </a:r>
          </a:p>
        </p:txBody>
      </p:sp>
      <p:pic>
        <p:nvPicPr>
          <p:cNvPr id="4" name="Picture 3" descr="A diagram has 3 main parts connected by pipes. Part 1, a server sends bits, or fluid, into the pipe. The pipe can carry fluid at the rate R sub s bits per second. Part 2. The fluid continues through another pipe, which can carry fluid at a rate R sub c bits per second. Part 3. The fluid comes out at a P 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82" y="3732879"/>
            <a:ext cx="8114836" cy="2188806"/>
          </a:xfrm>
          <a:prstGeom prst="rect">
            <a:avLst/>
          </a:prstGeom>
        </p:spPr>
      </p:pic>
    </p:spTree>
    <p:extLst>
      <p:ext uri="{BB962C8B-B14F-4D97-AF65-F5344CB8AC3E}">
        <p14:creationId xmlns:p14="http://schemas.microsoft.com/office/powerpoint/2010/main" val="4058907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“Fun” Internet-Connected Devices</a:t>
            </a:r>
          </a:p>
        </p:txBody>
      </p:sp>
      <p:pic>
        <p:nvPicPr>
          <p:cNvPr id="7" name="Picture 4" descr="A smart picture fr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789" y="1425575"/>
            <a:ext cx="1608164"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p:cNvSpPr txBox="1">
            <a:spLocks noChangeArrowheads="1"/>
          </p:cNvSpPr>
          <p:nvPr/>
        </p:nvSpPr>
        <p:spPr bwMode="auto">
          <a:xfrm>
            <a:off x="895350" y="2789238"/>
            <a:ext cx="21820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r>
              <a:rPr lang="en-US" altLang="en-US" sz="1600" dirty="0">
                <a:latin typeface="+mn-lt"/>
              </a:rPr>
              <a:t>IP picture frame</a:t>
            </a:r>
          </a:p>
          <a:p>
            <a:r>
              <a:rPr lang="en-US" altLang="en-US" sz="1600" dirty="0">
                <a:latin typeface="+mn-lt"/>
                <a:hlinkClick r:id="rId4"/>
              </a:rPr>
              <a:t>http://www.ceiva.com/</a:t>
            </a:r>
            <a:endParaRPr lang="en-US" altLang="en-US" sz="1600" dirty="0">
              <a:latin typeface="+mn-lt"/>
            </a:endParaRPr>
          </a:p>
        </p:txBody>
      </p:sp>
      <p:graphicFrame>
        <p:nvGraphicFramePr>
          <p:cNvPr id="12" name="Picture 14" descr="A refrigerator has a digital screen."/>
          <p:cNvGraphicFramePr>
            <a:graphicFrameLocks noChangeAspect="1"/>
          </p:cNvGraphicFramePr>
          <p:nvPr>
            <p:extLst>
              <p:ext uri="{D42A27DB-BD31-4B8C-83A1-F6EECF244321}">
                <p14:modId xmlns:p14="http://schemas.microsoft.com/office/powerpoint/2010/main" val="111391947"/>
              </p:ext>
            </p:extLst>
          </p:nvPr>
        </p:nvGraphicFramePr>
        <p:xfrm>
          <a:off x="919163" y="3581400"/>
          <a:ext cx="803275" cy="2168525"/>
        </p:xfrm>
        <a:graphic>
          <a:graphicData uri="http://schemas.openxmlformats.org/presentationml/2006/ole">
            <mc:AlternateContent xmlns:mc="http://schemas.openxmlformats.org/markup-compatibility/2006">
              <mc:Choice xmlns:v="urn:schemas-microsoft-com:vml" Requires="v">
                <p:oleObj spid="_x0000_s1978" r:id="rId5" imgW="1434415" imgH="3873016" progId="">
                  <p:embed/>
                </p:oleObj>
              </mc:Choice>
              <mc:Fallback>
                <p:oleObj r:id="rId5" imgW="1434415" imgH="3873016" progId="">
                  <p:embed/>
                  <p:pic>
                    <p:nvPicPr>
                      <p:cNvPr id="23562"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163" y="3581400"/>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3" name="Text Box 8"/>
          <p:cNvSpPr txBox="1">
            <a:spLocks noChangeArrowheads="1"/>
          </p:cNvSpPr>
          <p:nvPr/>
        </p:nvSpPr>
        <p:spPr bwMode="auto">
          <a:xfrm>
            <a:off x="981075" y="5789613"/>
            <a:ext cx="11795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r>
              <a:rPr lang="en-US" altLang="en-US" sz="1600" dirty="0">
                <a:latin typeface="+mn-lt"/>
              </a:rPr>
              <a:t>Internet </a:t>
            </a:r>
          </a:p>
          <a:p>
            <a:r>
              <a:rPr lang="en-US" altLang="en-US" sz="1600" dirty="0">
                <a:latin typeface="+mn-lt"/>
              </a:rPr>
              <a:t>refrigerator</a:t>
            </a:r>
          </a:p>
        </p:txBody>
      </p:sp>
      <p:pic>
        <p:nvPicPr>
          <p:cNvPr id="14" name="Picture 16" descr="A sling box devic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1025" y="350837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8"/>
          <p:cNvSpPr txBox="1">
            <a:spLocks noChangeArrowheads="1"/>
          </p:cNvSpPr>
          <p:nvPr/>
        </p:nvSpPr>
        <p:spPr bwMode="auto">
          <a:xfrm>
            <a:off x="2006600" y="4148138"/>
            <a:ext cx="24876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r>
              <a:rPr lang="en-US" altLang="en-US" sz="1600" dirty="0">
                <a:latin typeface="+mn-lt"/>
              </a:rPr>
              <a:t>Slingbox: watch,</a:t>
            </a:r>
          </a:p>
          <a:p>
            <a:r>
              <a:rPr lang="en-US" altLang="en-US" sz="1600" dirty="0">
                <a:latin typeface="+mn-lt"/>
              </a:rPr>
              <a:t>control cable TV remotely</a:t>
            </a:r>
          </a:p>
        </p:txBody>
      </p:sp>
      <p:pic>
        <p:nvPicPr>
          <p:cNvPr id="19" name="Picture 1" descr="A bed mattress has a cable plugged into it."/>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563813" y="4972050"/>
            <a:ext cx="128905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8"/>
          <p:cNvSpPr txBox="1">
            <a:spLocks noChangeArrowheads="1"/>
          </p:cNvSpPr>
          <p:nvPr/>
        </p:nvSpPr>
        <p:spPr bwMode="auto">
          <a:xfrm>
            <a:off x="3940175" y="5151438"/>
            <a:ext cx="1233488"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r>
              <a:rPr lang="en-US" altLang="en-US" sz="1600" dirty="0">
                <a:latin typeface="+mn-lt"/>
              </a:rPr>
              <a:t>sensorized,</a:t>
            </a:r>
          </a:p>
          <a:p>
            <a:r>
              <a:rPr lang="en-US" altLang="en-US" sz="1600" dirty="0">
                <a:latin typeface="+mn-lt"/>
              </a:rPr>
              <a:t>bed</a:t>
            </a:r>
          </a:p>
          <a:p>
            <a:r>
              <a:rPr lang="en-US" altLang="en-US" sz="1600" dirty="0">
                <a:latin typeface="+mn-lt"/>
              </a:rPr>
              <a:t>mattress</a:t>
            </a:r>
          </a:p>
        </p:txBody>
      </p:sp>
      <p:pic>
        <p:nvPicPr>
          <p:cNvPr id="6" name="Picture 3" descr="A toaster with 2 slices of toast. The toast has weather types burnt onto the faces. 1 is a cloud, the other is a su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25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8"/>
          <p:cNvSpPr txBox="1">
            <a:spLocks noChangeArrowheads="1"/>
          </p:cNvSpPr>
          <p:nvPr/>
        </p:nvSpPr>
        <p:spPr bwMode="auto">
          <a:xfrm>
            <a:off x="6295173" y="1989138"/>
            <a:ext cx="22463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r>
              <a:rPr lang="en-US" altLang="en-US" sz="1600" dirty="0">
                <a:latin typeface="+mn-lt"/>
              </a:rPr>
              <a:t>Web-enabled toaster +</a:t>
            </a:r>
          </a:p>
          <a:p>
            <a:r>
              <a:rPr lang="en-US" altLang="en-US" sz="1600" dirty="0">
                <a:latin typeface="+mn-lt"/>
              </a:rPr>
              <a:t>weather forecaster</a:t>
            </a:r>
          </a:p>
        </p:txBody>
      </p:sp>
      <p:pic>
        <p:nvPicPr>
          <p:cNvPr id="17" name="Picture 23" descr="A tweet a watt device has a digital display above a power outle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1338" y="2754313"/>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10"/>
          <p:cNvSpPr txBox="1">
            <a:spLocks noChangeArrowheads="1"/>
          </p:cNvSpPr>
          <p:nvPr/>
        </p:nvSpPr>
        <p:spPr bwMode="auto">
          <a:xfrm>
            <a:off x="6753225" y="3841750"/>
            <a:ext cx="19415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r>
              <a:rPr lang="en-US" altLang="en-US" sz="1600" dirty="0">
                <a:latin typeface="+mn-lt"/>
              </a:rPr>
              <a:t>Tweet-a-watt: </a:t>
            </a:r>
          </a:p>
          <a:p>
            <a:r>
              <a:rPr lang="en-US" altLang="en-US" sz="1600" dirty="0">
                <a:latin typeface="+mn-lt"/>
              </a:rPr>
              <a:t>monitor energy use</a:t>
            </a:r>
          </a:p>
        </p:txBody>
      </p:sp>
      <p:pic>
        <p:nvPicPr>
          <p:cNvPr id="10" name="Picture 9" descr="Desktop phones have digital display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08712" y="4449842"/>
            <a:ext cx="1981200" cy="1587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11"/>
          <p:cNvSpPr txBox="1">
            <a:spLocks noChangeArrowheads="1"/>
          </p:cNvSpPr>
          <p:nvPr/>
        </p:nvSpPr>
        <p:spPr bwMode="auto">
          <a:xfrm>
            <a:off x="6440487" y="6015573"/>
            <a:ext cx="1597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charset="-128"/>
              </a:defRPr>
            </a:lvl1pPr>
            <a:lvl2pPr marL="742950" indent="-285750">
              <a:defRPr sz="2400">
                <a:solidFill>
                  <a:schemeClr val="tx1"/>
                </a:solidFill>
                <a:latin typeface="Arial" panose="020B0604020202020204" pitchFamily="34" charset="0"/>
                <a:ea typeface="ＭＳ Ｐゴシック" charset="-128"/>
              </a:defRPr>
            </a:lvl2pPr>
            <a:lvl3pPr marL="1143000" indent="-228600">
              <a:defRPr sz="2400">
                <a:solidFill>
                  <a:schemeClr val="tx1"/>
                </a:solidFill>
                <a:latin typeface="Arial" panose="020B0604020202020204" pitchFamily="34" charset="0"/>
                <a:ea typeface="ＭＳ Ｐゴシック" charset="-128"/>
              </a:defRPr>
            </a:lvl3pPr>
            <a:lvl4pPr marL="1600200" indent="-228600">
              <a:defRPr sz="2400">
                <a:solidFill>
                  <a:schemeClr val="tx1"/>
                </a:solidFill>
                <a:latin typeface="Arial" panose="020B0604020202020204" pitchFamily="34" charset="0"/>
                <a:ea typeface="ＭＳ Ｐゴシック" charset="-128"/>
              </a:defRPr>
            </a:lvl4pPr>
            <a:lvl5pPr marL="2057400" indent="-228600">
              <a:defRPr sz="2400">
                <a:solidFill>
                  <a:schemeClr val="tx1"/>
                </a:solidFill>
                <a:latin typeface="Arial" panose="020B0604020202020204" pitchFamily="34" charset="0"/>
                <a:ea typeface="ＭＳ Ｐゴシック"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charset="-128"/>
              </a:defRPr>
            </a:lvl9pPr>
          </a:lstStyle>
          <a:p>
            <a:r>
              <a:rPr lang="en-US" altLang="en-US" sz="1600" dirty="0">
                <a:latin typeface="+mn-lt"/>
              </a:rPr>
              <a:t>Internet phones</a:t>
            </a:r>
          </a:p>
        </p:txBody>
      </p:sp>
    </p:spTree>
    <p:extLst>
      <p:ext uri="{BB962C8B-B14F-4D97-AF65-F5344CB8AC3E}">
        <p14:creationId xmlns:p14="http://schemas.microsoft.com/office/powerpoint/2010/main" val="25897460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Throughput </a:t>
            </a:r>
            <a:r>
              <a:rPr lang="en-US" sz="2000" b="0" dirty="0"/>
              <a:t>(2 of 2)</a:t>
            </a:r>
          </a:p>
        </p:txBody>
      </p:sp>
      <p:sp>
        <p:nvSpPr>
          <p:cNvPr id="6" name="Content Placeholder 5"/>
          <p:cNvSpPr>
            <a:spLocks noGrp="1"/>
          </p:cNvSpPr>
          <p:nvPr>
            <p:ph idx="1"/>
          </p:nvPr>
        </p:nvSpPr>
        <p:spPr>
          <a:xfrm>
            <a:off x="457200" y="1600200"/>
            <a:ext cx="8229600" cy="522514"/>
          </a:xfrm>
        </p:spPr>
        <p:txBody>
          <a:bodyPr/>
          <a:lstStyle/>
          <a:p>
            <a:pPr indent="-255600"/>
            <a:r>
              <a:rPr lang="en-US" altLang="en-US" sz="2200" b="1" i="1" dirty="0">
                <a:solidFill>
                  <a:schemeClr val="tx1"/>
                </a:solidFill>
                <a:latin typeface="+mn-lt"/>
                <a:ea typeface="ＭＳ Ｐゴシック" panose="020B0600070205080204" pitchFamily="34" charset="-128"/>
              </a:rPr>
              <a:t>R</a:t>
            </a:r>
            <a:r>
              <a:rPr lang="en-US" altLang="en-US" sz="2200" b="1" i="1" baseline="-25000" dirty="0">
                <a:solidFill>
                  <a:schemeClr val="tx1"/>
                </a:solidFill>
                <a:latin typeface="+mn-lt"/>
                <a:ea typeface="ＭＳ Ｐゴシック" panose="020B0600070205080204" pitchFamily="34" charset="-128"/>
              </a:rPr>
              <a:t>s</a:t>
            </a:r>
            <a:r>
              <a:rPr lang="en-US" altLang="en-US" sz="2200" b="1" i="1" dirty="0">
                <a:solidFill>
                  <a:schemeClr val="tx1"/>
                </a:solidFill>
                <a:latin typeface="+mn-lt"/>
                <a:ea typeface="ＭＳ Ｐゴシック" panose="020B0600070205080204" pitchFamily="34" charset="-128"/>
              </a:rPr>
              <a:t> &lt; R</a:t>
            </a:r>
            <a:r>
              <a:rPr lang="en-US" altLang="en-US" sz="2200" b="1" i="1" baseline="-25000" dirty="0">
                <a:solidFill>
                  <a:schemeClr val="tx1"/>
                </a:solidFill>
                <a:latin typeface="+mn-lt"/>
                <a:ea typeface="ＭＳ Ｐゴシック" panose="020B0600070205080204" pitchFamily="34" charset="-128"/>
              </a:rPr>
              <a:t>c</a:t>
            </a:r>
            <a:r>
              <a:rPr lang="en-US" altLang="en-US" sz="2200" i="1" dirty="0">
                <a:solidFill>
                  <a:srgbClr val="FF3300"/>
                </a:solidFill>
                <a:latin typeface="+mn-lt"/>
                <a:ea typeface="ＭＳ Ｐゴシック" panose="020B0600070205080204" pitchFamily="34" charset="-128"/>
              </a:rPr>
              <a:t> </a:t>
            </a:r>
            <a:r>
              <a:rPr lang="en-US" altLang="en-US" sz="2200" dirty="0">
                <a:latin typeface="+mn-lt"/>
                <a:ea typeface="ＭＳ Ｐゴシック" panose="020B0600070205080204" pitchFamily="34" charset="-128"/>
              </a:rPr>
              <a:t>What is average end-end throughput?</a:t>
            </a:r>
            <a:endParaRPr lang="en-US" sz="2200" dirty="0">
              <a:latin typeface="+mn-lt"/>
            </a:endParaRPr>
          </a:p>
        </p:txBody>
      </p:sp>
      <p:pic>
        <p:nvPicPr>
          <p:cNvPr id="17" name="Picture 8" descr="A diagram has 3 main parts connected by pipes. Part 1, a server sends bits, or fluid, into the pipe. The pipe can carry fluid at the rate R sub s bits per second. Part 2. The fluid continues through another pipe, which can carry fluid at a rate R sub c bits per second. Part 3. The fluid comes out at a P C. The first pipe, R sub s bits per second, is narrower than the second pipe, R sub c bits per seco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106" y="2215815"/>
            <a:ext cx="7318741" cy="1067121"/>
          </a:xfrm>
          <a:prstGeom prst="rect">
            <a:avLst/>
          </a:prstGeom>
          <a:noFill/>
          <a:ln>
            <a:noFill/>
          </a:ln>
        </p:spPr>
      </p:pic>
      <p:sp>
        <p:nvSpPr>
          <p:cNvPr id="7" name="Content Placeholder 6"/>
          <p:cNvSpPr>
            <a:spLocks noGrp="1"/>
          </p:cNvSpPr>
          <p:nvPr>
            <p:ph idx="13"/>
          </p:nvPr>
        </p:nvSpPr>
        <p:spPr>
          <a:xfrm>
            <a:off x="473720" y="3398595"/>
            <a:ext cx="8229600" cy="442302"/>
          </a:xfrm>
        </p:spPr>
        <p:txBody>
          <a:bodyPr/>
          <a:lstStyle/>
          <a:p>
            <a:pPr marL="255600" indent="-255600"/>
            <a:r>
              <a:rPr lang="en-US" altLang="en-US" sz="2200" b="1" i="1" dirty="0">
                <a:solidFill>
                  <a:schemeClr val="tx1"/>
                </a:solidFill>
                <a:latin typeface="+mn-lt"/>
                <a:ea typeface="ＭＳ Ｐゴシック" panose="020B0600070205080204" pitchFamily="34" charset="-128"/>
              </a:rPr>
              <a:t>R</a:t>
            </a:r>
            <a:r>
              <a:rPr lang="en-US" altLang="en-US" sz="2200" b="1" i="1" baseline="-25000" dirty="0">
                <a:solidFill>
                  <a:schemeClr val="tx1"/>
                </a:solidFill>
                <a:latin typeface="+mn-lt"/>
                <a:ea typeface="ＭＳ Ｐゴシック" panose="020B0600070205080204" pitchFamily="34" charset="-128"/>
              </a:rPr>
              <a:t>s</a:t>
            </a:r>
            <a:r>
              <a:rPr lang="en-US" altLang="en-US" sz="2200" b="1" i="1" dirty="0">
                <a:solidFill>
                  <a:schemeClr val="tx1"/>
                </a:solidFill>
                <a:latin typeface="+mn-lt"/>
                <a:ea typeface="ＭＳ Ｐゴシック" panose="020B0600070205080204" pitchFamily="34" charset="-128"/>
              </a:rPr>
              <a:t> &gt; R</a:t>
            </a:r>
            <a:r>
              <a:rPr lang="en-US" altLang="en-US" sz="2200" b="1" i="1" baseline="-25000" dirty="0">
                <a:solidFill>
                  <a:schemeClr val="tx1"/>
                </a:solidFill>
                <a:latin typeface="+mn-lt"/>
                <a:ea typeface="ＭＳ Ｐゴシック" panose="020B0600070205080204" pitchFamily="34" charset="-128"/>
              </a:rPr>
              <a:t>c</a:t>
            </a:r>
            <a:r>
              <a:rPr lang="en-US" altLang="en-US" sz="2200" i="1" dirty="0">
                <a:solidFill>
                  <a:srgbClr val="FF3300"/>
                </a:solidFill>
                <a:latin typeface="+mn-lt"/>
                <a:ea typeface="ＭＳ Ｐゴシック" panose="020B0600070205080204" pitchFamily="34" charset="-128"/>
              </a:rPr>
              <a:t> </a:t>
            </a:r>
            <a:r>
              <a:rPr lang="en-US" altLang="en-US" sz="2200" dirty="0">
                <a:latin typeface="+mn-lt"/>
                <a:ea typeface="ＭＳ Ｐゴシック" panose="020B0600070205080204" pitchFamily="34" charset="-128"/>
              </a:rPr>
              <a:t>What is average end-end throughput?</a:t>
            </a:r>
            <a:endParaRPr lang="en-US" sz="2200" dirty="0">
              <a:latin typeface="+mn-lt"/>
            </a:endParaRPr>
          </a:p>
        </p:txBody>
      </p:sp>
      <p:pic>
        <p:nvPicPr>
          <p:cNvPr id="13" name="Picture 12" descr="A diagram has 3 main parts connected by pipes. Part 1, a server sends bits, or fluid, into the pipe. The pipe can carry fluid at the rate R sub s bits per second. Part 2. The fluid continues through another pipe, which can carry fluid at a rate R sub c bits per second. Part 3. The fluid comes out at a P C. The first pipe, R sub s bits per second, is wider than the second pipe, R sub c bits per seco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106" y="3970781"/>
            <a:ext cx="7419718" cy="1064069"/>
          </a:xfrm>
          <a:prstGeom prst="rect">
            <a:avLst/>
          </a:prstGeom>
        </p:spPr>
      </p:pic>
      <p:sp>
        <p:nvSpPr>
          <p:cNvPr id="14" name="Content Placeholder 13"/>
          <p:cNvSpPr>
            <a:spLocks noGrp="1"/>
          </p:cNvSpPr>
          <p:nvPr>
            <p:ph idx="14"/>
          </p:nvPr>
        </p:nvSpPr>
        <p:spPr>
          <a:xfrm>
            <a:off x="326763" y="5135238"/>
            <a:ext cx="8229600" cy="1137009"/>
          </a:xfrm>
        </p:spPr>
        <p:txBody>
          <a:bodyPr/>
          <a:lstStyle/>
          <a:p>
            <a:pPr marL="0" indent="0">
              <a:buNone/>
            </a:pPr>
            <a:r>
              <a:rPr lang="en-US" altLang="en-US" sz="2400" b="1" dirty="0">
                <a:solidFill>
                  <a:schemeClr val="tx1"/>
                </a:solidFill>
                <a:latin typeface="+mn-lt"/>
              </a:rPr>
              <a:t>bottleneck link</a:t>
            </a:r>
          </a:p>
          <a:p>
            <a:pPr marL="0" indent="0">
              <a:buNone/>
            </a:pPr>
            <a:r>
              <a:rPr lang="en-US" altLang="en-US" sz="2400" dirty="0">
                <a:latin typeface="+mn-lt"/>
              </a:rPr>
              <a:t>link on end-end path that constrains end-end throughput</a:t>
            </a:r>
            <a:endParaRPr lang="en-US" sz="2400" b="1" dirty="0">
              <a:solidFill>
                <a:schemeClr val="tx1"/>
              </a:solidFill>
              <a:latin typeface="+mn-lt"/>
            </a:endParaRPr>
          </a:p>
        </p:txBody>
      </p:sp>
    </p:spTree>
    <p:extLst>
      <p:ext uri="{BB962C8B-B14F-4D97-AF65-F5344CB8AC3E}">
        <p14:creationId xmlns:p14="http://schemas.microsoft.com/office/powerpoint/2010/main" val="18411539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en-US" dirty="0">
                <a:ea typeface="ＭＳ Ｐゴシック" panose="020B0600070205080204" pitchFamily="34" charset="-128"/>
              </a:rPr>
              <a:t>Throughput: Internet Scenario</a:t>
            </a:r>
            <a:endParaRPr lang="en-US" dirty="0"/>
          </a:p>
        </p:txBody>
      </p:sp>
      <p:sp>
        <p:nvSpPr>
          <p:cNvPr id="10" name="Content Placeholder 9"/>
          <p:cNvSpPr>
            <a:spLocks noGrp="1"/>
          </p:cNvSpPr>
          <p:nvPr>
            <p:ph idx="13"/>
          </p:nvPr>
        </p:nvSpPr>
        <p:spPr>
          <a:xfrm>
            <a:off x="473719" y="1698170"/>
            <a:ext cx="3428810" cy="718459"/>
          </a:xfrm>
        </p:spPr>
        <p:txBody>
          <a:bodyPr/>
          <a:lstStyle/>
          <a:p>
            <a:pPr indent="-255600"/>
            <a:r>
              <a:rPr lang="en-US" altLang="en-US" sz="2000" dirty="0">
                <a:latin typeface="+mn-lt"/>
                <a:ea typeface="ＭＳ Ｐゴシック" panose="020B0600070205080204" pitchFamily="34" charset="-128"/>
              </a:rPr>
              <a:t>per-connection end-end throughput:</a:t>
            </a:r>
            <a:endParaRPr lang="en-US" sz="2000" dirty="0">
              <a:latin typeface="+mn-lt"/>
            </a:endParaRPr>
          </a:p>
        </p:txBody>
      </p:sp>
      <p:graphicFrame>
        <p:nvGraphicFramePr>
          <p:cNvPr id="12" name="Object1" descr="3 servers and 3 P C’s are linked through a pipe. The 3 servers have a wire each, that goes into a 3 different pipes, R sub s. The wires come out of the pipes and into 1 larger pipe, R. The wires come out of the pipe R, and into 3 other pipes, R sub c. The wires connected to the 3 P Cs. 10 connections, fairly, share backbone bottleneck link R bits per second."/>
          <p:cNvGraphicFramePr>
            <a:graphicFrameLocks noGrp="1" noChangeAspect="1"/>
          </p:cNvGraphicFramePr>
          <p:nvPr>
            <p:ph idx="14"/>
            <p:extLst>
              <p:ext uri="{D42A27DB-BD31-4B8C-83A1-F6EECF244321}">
                <p14:modId xmlns:p14="http://schemas.microsoft.com/office/powerpoint/2010/main" val="2009634588"/>
              </p:ext>
            </p:extLst>
          </p:nvPr>
        </p:nvGraphicFramePr>
        <p:xfrm>
          <a:off x="823333" y="2498466"/>
          <a:ext cx="1714523" cy="747125"/>
        </p:xfrm>
        <a:graphic>
          <a:graphicData uri="http://schemas.openxmlformats.org/presentationml/2006/ole">
            <mc:AlternateContent xmlns:mc="http://schemas.openxmlformats.org/markup-compatibility/2006">
              <mc:Choice xmlns:v="urn:schemas-microsoft-com:vml" Requires="v">
                <p:oleObj spid="_x0000_s14833" name="Equation" r:id="rId3" imgW="990360" imgH="431640" progId="Equation.DSMT4">
                  <p:embed/>
                </p:oleObj>
              </mc:Choice>
              <mc:Fallback>
                <p:oleObj name="Equation" r:id="rId3" imgW="990360" imgH="431640" progId="Equation.DSMT4">
                  <p:embed/>
                  <p:pic>
                    <p:nvPicPr>
                      <p:cNvPr id="0" name=""/>
                      <p:cNvPicPr/>
                      <p:nvPr/>
                    </p:nvPicPr>
                    <p:blipFill>
                      <a:blip r:embed="rId4"/>
                      <a:stretch>
                        <a:fillRect/>
                      </a:stretch>
                    </p:blipFill>
                    <p:spPr>
                      <a:xfrm>
                        <a:off x="823333" y="2498466"/>
                        <a:ext cx="1714523" cy="747125"/>
                      </a:xfrm>
                      <a:prstGeom prst="rect">
                        <a:avLst/>
                      </a:prstGeom>
                    </p:spPr>
                  </p:pic>
                </p:oleObj>
              </mc:Fallback>
            </mc:AlternateContent>
          </a:graphicData>
        </a:graphic>
      </p:graphicFrame>
      <p:sp>
        <p:nvSpPr>
          <p:cNvPr id="13" name="Content Placeholder 8"/>
          <p:cNvSpPr txBox="1">
            <a:spLocks/>
          </p:cNvSpPr>
          <p:nvPr/>
        </p:nvSpPr>
        <p:spPr>
          <a:xfrm>
            <a:off x="457200" y="3359894"/>
            <a:ext cx="3428809" cy="91933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256032" marR="0" lvl="0" indent="-154432" algn="l" rtl="0">
              <a:lnSpc>
                <a:spcPct val="100000"/>
              </a:lnSpc>
              <a:spcBef>
                <a:spcPts val="15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lnSpc>
                <a:spcPct val="100000"/>
              </a:lnSpc>
              <a:spcBef>
                <a:spcPts val="600"/>
              </a:spcBef>
              <a:spcAft>
                <a:spcPts val="0"/>
              </a:spcAft>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lnSpc>
                <a:spcPct val="100000"/>
              </a:lnSpc>
              <a:spcBef>
                <a:spcPts val="6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pPr indent="-255600"/>
            <a:r>
              <a:rPr lang="en-US" altLang="en-US" sz="2000" dirty="0">
                <a:latin typeface="+mn-lt"/>
                <a:ea typeface="ＭＳ Ｐゴシック" panose="020B0600070205080204" pitchFamily="34" charset="-128"/>
              </a:rPr>
              <a:t>in practice: </a:t>
            </a:r>
            <a:r>
              <a:rPr lang="en-US" altLang="en-US" sz="2000" i="1" dirty="0">
                <a:latin typeface="+mn-lt"/>
                <a:ea typeface="ＭＳ Ｐゴシック" panose="020B0600070205080204" pitchFamily="34" charset="-128"/>
              </a:rPr>
              <a:t>R</a:t>
            </a:r>
            <a:r>
              <a:rPr lang="en-US" altLang="en-US" sz="2000" i="1" baseline="-25000" dirty="0">
                <a:latin typeface="+mn-lt"/>
                <a:ea typeface="ＭＳ Ｐゴシック" panose="020B0600070205080204" pitchFamily="34" charset="-128"/>
              </a:rPr>
              <a:t>c</a:t>
            </a:r>
            <a:r>
              <a:rPr lang="en-US" altLang="en-US" sz="2000" dirty="0">
                <a:latin typeface="+mn-lt"/>
                <a:ea typeface="ＭＳ Ｐゴシック" panose="020B0600070205080204" pitchFamily="34" charset="-128"/>
              </a:rPr>
              <a:t> or </a:t>
            </a:r>
            <a:r>
              <a:rPr lang="en-US" altLang="en-US" sz="2000" i="1" dirty="0">
                <a:latin typeface="+mn-lt"/>
                <a:ea typeface="ＭＳ Ｐゴシック" panose="020B0600070205080204" pitchFamily="34" charset="-128"/>
              </a:rPr>
              <a:t>R</a:t>
            </a:r>
            <a:r>
              <a:rPr lang="en-US" altLang="en-US" sz="2000" i="1" baseline="-25000" dirty="0">
                <a:latin typeface="+mn-lt"/>
                <a:ea typeface="ＭＳ Ｐゴシック" panose="020B0600070205080204" pitchFamily="34" charset="-128"/>
              </a:rPr>
              <a:t>s</a:t>
            </a:r>
            <a:r>
              <a:rPr lang="en-US" altLang="en-US" sz="2000" dirty="0">
                <a:latin typeface="+mn-lt"/>
                <a:ea typeface="ＭＳ Ｐゴシック" panose="020B0600070205080204" pitchFamily="34" charset="-128"/>
              </a:rPr>
              <a:t> is often bottleneck</a:t>
            </a:r>
          </a:p>
        </p:txBody>
      </p:sp>
      <p:pic>
        <p:nvPicPr>
          <p:cNvPr id="16" name="Picture 15" descr="Minutes left parenthesis start fraction R sub c, R sub s, R, over 10 end fraction right parenthesi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0209" y="1604224"/>
            <a:ext cx="3571040" cy="3871333"/>
          </a:xfrm>
          <a:prstGeom prst="rect">
            <a:avLst/>
          </a:prstGeom>
        </p:spPr>
      </p:pic>
      <p:sp>
        <p:nvSpPr>
          <p:cNvPr id="9" name="Content Placeholder 8"/>
          <p:cNvSpPr>
            <a:spLocks noGrp="1"/>
          </p:cNvSpPr>
          <p:nvPr>
            <p:ph idx="1"/>
          </p:nvPr>
        </p:nvSpPr>
        <p:spPr>
          <a:xfrm>
            <a:off x="473720" y="5649684"/>
            <a:ext cx="8229600" cy="702130"/>
          </a:xfrm>
        </p:spPr>
        <p:txBody>
          <a:bodyPr/>
          <a:lstStyle/>
          <a:p>
            <a:pPr marL="101600" indent="0">
              <a:buNone/>
            </a:pPr>
            <a:r>
              <a:rPr lang="en-US" altLang="en-US" dirty="0">
                <a:latin typeface="+mn-lt"/>
              </a:rPr>
              <a:t>* Check out the online interactive exercises for more examples: </a:t>
            </a:r>
            <a:r>
              <a:rPr lang="en-US" altLang="en-US" dirty="0">
                <a:latin typeface="+mn-lt"/>
                <a:hlinkClick r:id="rId6" tooltip="http://gaia.cs.umass.edu/kurose_ross/interactive/"/>
              </a:rPr>
              <a:t>http://gaia.cs.umass.edu/kurose_ross/interactive/</a:t>
            </a:r>
            <a:endParaRPr lang="en-US" dirty="0">
              <a:latin typeface="+mn-lt"/>
            </a:endParaRPr>
          </a:p>
        </p:txBody>
      </p:sp>
    </p:spTree>
    <p:extLst>
      <p:ext uri="{BB962C8B-B14F-4D97-AF65-F5344CB8AC3E}">
        <p14:creationId xmlns:p14="http://schemas.microsoft.com/office/powerpoint/2010/main" val="22713247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2"/>
                </a:solidFill>
                <a:ea typeface="ＭＳ Ｐゴシック" charset="-128"/>
              </a:rPr>
              <a:t>Learning Objectives </a:t>
            </a:r>
            <a:r>
              <a:rPr lang="en-US" altLang="en-US" sz="2000" b="0" dirty="0">
                <a:solidFill>
                  <a:schemeClr val="tx2"/>
                </a:solidFill>
                <a:ea typeface="ＭＳ Ｐゴシック" charset="-128"/>
              </a:rPr>
              <a:t>(5 of 7)</a:t>
            </a:r>
            <a:endParaRPr lang="en-US" sz="2000" b="0" dirty="0">
              <a:solidFill>
                <a:schemeClr val="tx2"/>
              </a:solidFill>
            </a:endParaRPr>
          </a:p>
        </p:txBody>
      </p:sp>
      <p:sp>
        <p:nvSpPr>
          <p:cNvPr id="3" name="Text Placeholder 2"/>
          <p:cNvSpPr>
            <a:spLocks noGrp="1"/>
          </p:cNvSpPr>
          <p:nvPr>
            <p:ph idx="1"/>
          </p:nvPr>
        </p:nvSpPr>
        <p:spPr/>
        <p:txBody>
          <a:bodyPr/>
          <a:lstStyle/>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1.1</a:t>
            </a:r>
            <a:r>
              <a:rPr lang="en-US" altLang="en-US" sz="2400" dirty="0">
                <a:solidFill>
                  <a:schemeClr val="tx1"/>
                </a:solidFill>
                <a:latin typeface="+mn-lt"/>
                <a:ea typeface="Arial" panose="020B0604020202020204" pitchFamily="34" charset="0"/>
              </a:rPr>
              <a:t> </a:t>
            </a:r>
            <a:r>
              <a:rPr lang="en-US" altLang="en-US" sz="2400" b="1" dirty="0">
                <a:solidFill>
                  <a:schemeClr val="tx1"/>
                </a:solidFill>
                <a:latin typeface="+mn-lt"/>
                <a:ea typeface="Arial" panose="020B0604020202020204" pitchFamily="34" charset="0"/>
              </a:rPr>
              <a:t>what is the Internet?</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1.2</a:t>
            </a:r>
            <a:r>
              <a:rPr lang="en-US" altLang="en-US" sz="2400" dirty="0">
                <a:latin typeface="+mn-lt"/>
                <a:ea typeface="Arial" panose="020B0604020202020204" pitchFamily="34" charset="0"/>
              </a:rPr>
              <a:t> network edge</a:t>
            </a:r>
          </a:p>
          <a:p>
            <a:pPr marL="741600" lvl="1" indent="-284400">
              <a:tabLst>
                <a:tab pos="898525" algn="l"/>
              </a:tabLst>
            </a:pPr>
            <a:r>
              <a:rPr lang="en-US" altLang="en-US" sz="2400" dirty="0">
                <a:latin typeface="+mn-lt"/>
                <a:ea typeface="Arial" panose="020B0604020202020204" pitchFamily="34" charset="0"/>
              </a:rPr>
              <a:t>end systems, access networks, links</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1.3</a:t>
            </a:r>
            <a:r>
              <a:rPr lang="en-US" altLang="en-US" sz="2400" dirty="0">
                <a:solidFill>
                  <a:srgbClr val="000099"/>
                </a:solidFill>
                <a:latin typeface="+mn-lt"/>
                <a:ea typeface="Arial" panose="020B0604020202020204" pitchFamily="34" charset="0"/>
              </a:rPr>
              <a:t> </a:t>
            </a:r>
            <a:r>
              <a:rPr lang="en-US" altLang="en-US" sz="2400" dirty="0">
                <a:latin typeface="+mn-lt"/>
                <a:ea typeface="Arial" panose="020B0604020202020204" pitchFamily="34" charset="0"/>
              </a:rPr>
              <a:t>network core</a:t>
            </a:r>
          </a:p>
          <a:p>
            <a:pPr marL="741600" lvl="1" indent="-284400">
              <a:tabLst>
                <a:tab pos="898525" algn="l"/>
              </a:tabLst>
            </a:pPr>
            <a:r>
              <a:rPr lang="en-US" altLang="en-US" sz="2400" dirty="0">
                <a:solidFill>
                  <a:schemeClr val="tx1"/>
                </a:solidFill>
                <a:latin typeface="+mn-lt"/>
                <a:ea typeface="Arial" panose="020B0604020202020204" pitchFamily="34" charset="0"/>
              </a:rPr>
              <a:t>packet switching, circuit switching, network structure</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1.4</a:t>
            </a:r>
            <a:r>
              <a:rPr lang="en-US" altLang="en-US" sz="2400" dirty="0">
                <a:solidFill>
                  <a:srgbClr val="000099"/>
                </a:solidFill>
                <a:latin typeface="+mn-lt"/>
                <a:ea typeface="Arial" panose="020B0604020202020204" pitchFamily="34" charset="0"/>
              </a:rPr>
              <a:t> </a:t>
            </a:r>
            <a:r>
              <a:rPr lang="en-US" altLang="en-US" sz="2400" dirty="0">
                <a:latin typeface="+mn-lt"/>
                <a:ea typeface="Arial" panose="020B0604020202020204" pitchFamily="34" charset="0"/>
              </a:rPr>
              <a:t>delay, loss, throughput in networks</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1.5</a:t>
            </a:r>
            <a:r>
              <a:rPr lang="en-US" altLang="en-US" sz="2400" dirty="0">
                <a:latin typeface="+mn-lt"/>
                <a:ea typeface="Arial" panose="020B0604020202020204" pitchFamily="34" charset="0"/>
              </a:rPr>
              <a:t> </a:t>
            </a:r>
            <a:r>
              <a:rPr lang="en-US" altLang="en-US" sz="2400" b="1" dirty="0">
                <a:latin typeface="+mn-lt"/>
                <a:ea typeface="Arial" panose="020B0604020202020204" pitchFamily="34" charset="0"/>
              </a:rPr>
              <a:t>protocol layers, service models</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1.6</a:t>
            </a:r>
            <a:r>
              <a:rPr lang="en-US" altLang="en-US" sz="2400" dirty="0">
                <a:latin typeface="+mn-lt"/>
                <a:ea typeface="Arial" panose="020B0604020202020204" pitchFamily="34" charset="0"/>
              </a:rPr>
              <a:t> networks under attack: security</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1.7</a:t>
            </a:r>
            <a:r>
              <a:rPr lang="en-US" altLang="en-US" sz="2400" dirty="0">
                <a:latin typeface="+mn-lt"/>
                <a:ea typeface="Arial" panose="020B0604020202020204" pitchFamily="34" charset="0"/>
              </a:rPr>
              <a:t> history</a:t>
            </a:r>
            <a:endParaRPr lang="en-US" sz="2400" dirty="0">
              <a:latin typeface="+mn-lt"/>
            </a:endParaRPr>
          </a:p>
        </p:txBody>
      </p:sp>
    </p:spTree>
    <p:extLst>
      <p:ext uri="{BB962C8B-B14F-4D97-AF65-F5344CB8AC3E}">
        <p14:creationId xmlns:p14="http://schemas.microsoft.com/office/powerpoint/2010/main" val="24277799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 “Layers”</a:t>
            </a:r>
          </a:p>
        </p:txBody>
      </p:sp>
      <p:sp>
        <p:nvSpPr>
          <p:cNvPr id="4" name="Content Placeholder 3"/>
          <p:cNvSpPr>
            <a:spLocks noGrp="1"/>
          </p:cNvSpPr>
          <p:nvPr>
            <p:ph idx="1"/>
          </p:nvPr>
        </p:nvSpPr>
        <p:spPr>
          <a:xfrm>
            <a:off x="457199" y="1600200"/>
            <a:ext cx="3329610" cy="4180114"/>
          </a:xfrm>
        </p:spPr>
        <p:txBody>
          <a:bodyPr/>
          <a:lstStyle/>
          <a:p>
            <a:pPr marL="0" indent="0" eaLnBrk="1" hangingPunct="1">
              <a:spcBef>
                <a:spcPts val="600"/>
              </a:spcBef>
              <a:buFont typeface="Wingdings" panose="05000000000000000000" pitchFamily="2" charset="2"/>
              <a:buNone/>
            </a:pPr>
            <a:r>
              <a:rPr lang="en-US" altLang="en-US" sz="2200" b="1" dirty="0">
                <a:solidFill>
                  <a:schemeClr val="tx1"/>
                </a:solidFill>
                <a:latin typeface="+mn-lt"/>
                <a:ea typeface="ＭＳ Ｐゴシック" panose="020B0600070205080204" pitchFamily="34" charset="-128"/>
              </a:rPr>
              <a:t>Networks are complex,</a:t>
            </a:r>
          </a:p>
          <a:p>
            <a:pPr marL="0" indent="0" eaLnBrk="1" hangingPunct="1">
              <a:spcBef>
                <a:spcPts val="600"/>
              </a:spcBef>
              <a:buFont typeface="Wingdings" panose="05000000000000000000" pitchFamily="2" charset="2"/>
              <a:buNone/>
            </a:pPr>
            <a:r>
              <a:rPr lang="en-US" altLang="en-US" sz="2200" b="1" dirty="0">
                <a:solidFill>
                  <a:schemeClr val="tx1"/>
                </a:solidFill>
                <a:latin typeface="+mn-lt"/>
                <a:ea typeface="ＭＳ Ｐゴシック" panose="020B0600070205080204" pitchFamily="34" charset="-128"/>
              </a:rPr>
              <a:t>with many </a:t>
            </a:r>
            <a:r>
              <a:rPr lang="en-US" altLang="ja-JP" sz="2200" b="1" dirty="0">
                <a:solidFill>
                  <a:schemeClr val="tx1"/>
                </a:solidFill>
                <a:latin typeface="+mn-lt"/>
                <a:ea typeface="ＭＳ Ｐゴシック" panose="020B0600070205080204" pitchFamily="34" charset="-128"/>
              </a:rPr>
              <a:t>“pieces”:</a:t>
            </a:r>
          </a:p>
          <a:p>
            <a:pPr indent="-255600"/>
            <a:r>
              <a:rPr lang="en-US" altLang="en-US" sz="2200" dirty="0">
                <a:solidFill>
                  <a:schemeClr val="tx1"/>
                </a:solidFill>
                <a:latin typeface="+mn-lt"/>
                <a:ea typeface="Arial" panose="020B0604020202020204" pitchFamily="34" charset="0"/>
              </a:rPr>
              <a:t>Hosts</a:t>
            </a:r>
          </a:p>
          <a:p>
            <a:pPr indent="-255600"/>
            <a:r>
              <a:rPr lang="en-US" altLang="en-US" sz="2200" dirty="0">
                <a:solidFill>
                  <a:schemeClr val="tx1"/>
                </a:solidFill>
                <a:latin typeface="+mn-lt"/>
                <a:ea typeface="Arial" panose="020B0604020202020204" pitchFamily="34" charset="0"/>
              </a:rPr>
              <a:t>Routers</a:t>
            </a:r>
          </a:p>
          <a:p>
            <a:pPr indent="-255600"/>
            <a:r>
              <a:rPr lang="en-US" altLang="en-US" sz="2200" dirty="0">
                <a:solidFill>
                  <a:schemeClr val="tx1"/>
                </a:solidFill>
                <a:latin typeface="+mn-lt"/>
                <a:ea typeface="Arial" panose="020B0604020202020204" pitchFamily="34" charset="0"/>
              </a:rPr>
              <a:t>Links of various media</a:t>
            </a:r>
          </a:p>
          <a:p>
            <a:pPr indent="-255600"/>
            <a:r>
              <a:rPr lang="en-US" altLang="en-US" sz="2200" dirty="0">
                <a:solidFill>
                  <a:schemeClr val="tx1"/>
                </a:solidFill>
                <a:latin typeface="+mn-lt"/>
                <a:ea typeface="Arial" panose="020B0604020202020204" pitchFamily="34" charset="0"/>
              </a:rPr>
              <a:t>Applications</a:t>
            </a:r>
          </a:p>
          <a:p>
            <a:pPr indent="-255600"/>
            <a:r>
              <a:rPr lang="en-US" altLang="en-US" sz="2200" dirty="0">
                <a:solidFill>
                  <a:schemeClr val="tx1"/>
                </a:solidFill>
                <a:latin typeface="+mn-lt"/>
                <a:ea typeface="Arial" panose="020B0604020202020204" pitchFamily="34" charset="0"/>
              </a:rPr>
              <a:t>Protocols</a:t>
            </a:r>
          </a:p>
          <a:p>
            <a:pPr indent="-255600"/>
            <a:r>
              <a:rPr lang="en-US" altLang="en-US" sz="2200" dirty="0">
                <a:solidFill>
                  <a:schemeClr val="tx1"/>
                </a:solidFill>
                <a:latin typeface="+mn-lt"/>
                <a:ea typeface="Arial" panose="020B0604020202020204" pitchFamily="34" charset="0"/>
              </a:rPr>
              <a:t>Hardware, software</a:t>
            </a:r>
            <a:endParaRPr lang="en-US" sz="2200" dirty="0">
              <a:solidFill>
                <a:schemeClr val="tx1"/>
              </a:solidFill>
              <a:latin typeface="+mn-lt"/>
            </a:endParaRPr>
          </a:p>
        </p:txBody>
      </p:sp>
      <p:sp>
        <p:nvSpPr>
          <p:cNvPr id="5" name="Content Placeholder 4"/>
          <p:cNvSpPr>
            <a:spLocks noGrp="1"/>
          </p:cNvSpPr>
          <p:nvPr>
            <p:ph idx="13"/>
          </p:nvPr>
        </p:nvSpPr>
        <p:spPr>
          <a:xfrm>
            <a:off x="4712567" y="1600200"/>
            <a:ext cx="3755571" cy="4180114"/>
          </a:xfrm>
        </p:spPr>
        <p:txBody>
          <a:bodyPr/>
          <a:lstStyle/>
          <a:p>
            <a:pPr marL="0" indent="0" eaLnBrk="1" hangingPunct="1">
              <a:buFont typeface="Wingdings" panose="05000000000000000000" pitchFamily="2" charset="2"/>
              <a:buNone/>
            </a:pPr>
            <a:r>
              <a:rPr lang="en-US" altLang="en-US" sz="2200" b="1" dirty="0">
                <a:solidFill>
                  <a:schemeClr val="tx1"/>
                </a:solidFill>
                <a:latin typeface="+mn-lt"/>
                <a:ea typeface="ＭＳ Ｐゴシック" panose="020B0600070205080204" pitchFamily="34" charset="-128"/>
              </a:rPr>
              <a:t>Question:</a:t>
            </a:r>
            <a:endParaRPr lang="en-US" altLang="en-US" sz="2200" b="1" u="sng" dirty="0">
              <a:solidFill>
                <a:schemeClr val="tx1"/>
              </a:solidFill>
              <a:latin typeface="+mn-lt"/>
              <a:ea typeface="ＭＳ Ｐゴシック" panose="020B0600070205080204" pitchFamily="34" charset="-128"/>
            </a:endParaRPr>
          </a:p>
          <a:p>
            <a:pPr marL="0" indent="0" eaLnBrk="1" hangingPunct="1">
              <a:buFont typeface="Wingdings" panose="05000000000000000000" pitchFamily="2" charset="2"/>
              <a:buNone/>
            </a:pPr>
            <a:r>
              <a:rPr lang="en-US" altLang="en-US" sz="2200" dirty="0">
                <a:latin typeface="+mn-lt"/>
                <a:ea typeface="ＭＳ Ｐゴシック" panose="020B0600070205080204" pitchFamily="34" charset="-128"/>
              </a:rPr>
              <a:t>is there any hope of </a:t>
            </a:r>
            <a:r>
              <a:rPr lang="en-US" altLang="en-US" sz="2200" b="1" dirty="0">
                <a:latin typeface="+mn-lt"/>
                <a:ea typeface="ＭＳ Ｐゴシック" panose="020B0600070205080204" pitchFamily="34" charset="-128"/>
              </a:rPr>
              <a:t>organizing</a:t>
            </a:r>
            <a:r>
              <a:rPr lang="en-US" altLang="en-US" sz="2200" dirty="0">
                <a:latin typeface="+mn-lt"/>
                <a:ea typeface="ＭＳ Ｐゴシック" panose="020B0600070205080204" pitchFamily="34" charset="-128"/>
              </a:rPr>
              <a:t> structure of network?</a:t>
            </a:r>
          </a:p>
          <a:p>
            <a:pPr marL="0" indent="0" eaLnBrk="1" hangingPunct="1">
              <a:buFont typeface="Wingdings" panose="05000000000000000000" pitchFamily="2" charset="2"/>
              <a:buNone/>
            </a:pPr>
            <a:r>
              <a:rPr lang="en-US" altLang="en-US" sz="2200" dirty="0">
                <a:latin typeface="+mn-lt"/>
                <a:ea typeface="ＭＳ Ｐゴシック" panose="020B0600070205080204" pitchFamily="34" charset="-128"/>
              </a:rPr>
              <a:t>…. or at least our discussion of networks?</a:t>
            </a:r>
            <a:endParaRPr lang="en-US" sz="2200" dirty="0">
              <a:latin typeface="+mn-lt"/>
            </a:endParaRPr>
          </a:p>
        </p:txBody>
      </p:sp>
    </p:spTree>
    <p:extLst>
      <p:ext uri="{BB962C8B-B14F-4D97-AF65-F5344CB8AC3E}">
        <p14:creationId xmlns:p14="http://schemas.microsoft.com/office/powerpoint/2010/main" val="12471589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dirty="0">
                <a:ea typeface="ＭＳ Ｐゴシック" panose="020B0600070205080204" pitchFamily="34" charset="-128"/>
              </a:rPr>
              <a:t>Organization of Air Travel</a:t>
            </a:r>
            <a:endParaRPr lang="en-US" dirty="0"/>
          </a:p>
        </p:txBody>
      </p:sp>
      <p:pic>
        <p:nvPicPr>
          <p:cNvPr id="7" name="Picture 6" descr="A flow chart in a U shaped arrow. From the top left part of the U, moving to the bottom and middle of the U, are the items, ticket purchase, baggage check, gates load, runway takeoff, airplane routing. Airplane routing is repeated at the bottom of the U. From the bottom of the U moving up to the top right end, are the items, airplane routing, runway landing, gates unload, baggage claim, and ticket complai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224" y="1560438"/>
            <a:ext cx="4797553" cy="3720796"/>
          </a:xfrm>
          <a:prstGeom prst="rect">
            <a:avLst/>
          </a:prstGeom>
        </p:spPr>
      </p:pic>
      <p:sp>
        <p:nvSpPr>
          <p:cNvPr id="6" name="Text Placeholder 5"/>
          <p:cNvSpPr>
            <a:spLocks noGrp="1"/>
          </p:cNvSpPr>
          <p:nvPr>
            <p:ph type="body" idx="1"/>
          </p:nvPr>
        </p:nvSpPr>
        <p:spPr>
          <a:xfrm>
            <a:off x="457200" y="5529022"/>
            <a:ext cx="8229600" cy="563665"/>
          </a:xfrm>
        </p:spPr>
        <p:txBody>
          <a:bodyPr/>
          <a:lstStyle/>
          <a:p>
            <a:r>
              <a:rPr lang="en-US" altLang="en-US" sz="2400" dirty="0">
                <a:latin typeface="+mn-lt"/>
                <a:ea typeface="ＭＳ Ｐゴシック" panose="020B0600070205080204" pitchFamily="34" charset="-128"/>
              </a:rPr>
              <a:t>A Series of Steps</a:t>
            </a:r>
            <a:endParaRPr lang="en-US" dirty="0"/>
          </a:p>
        </p:txBody>
      </p:sp>
    </p:spTree>
    <p:extLst>
      <p:ext uri="{BB962C8B-B14F-4D97-AF65-F5344CB8AC3E}">
        <p14:creationId xmlns:p14="http://schemas.microsoft.com/office/powerpoint/2010/main" val="28082811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panose="020B0600070205080204" pitchFamily="34" charset="-128"/>
              </a:rPr>
              <a:t>Layering of Airline Functionality</a:t>
            </a:r>
            <a:endParaRPr lang="en-US" dirty="0"/>
          </a:p>
        </p:txBody>
      </p:sp>
      <p:pic>
        <p:nvPicPr>
          <p:cNvPr id="4" name="Picture 3" descr="A table of airline functionality. There are 5 layers and 3 columns. From left to right the columns are, departure airport, intermediate air traffic control centers, and arrival airport. In the departure airport column are five layers, as follows. Ticket purchase, baggage check, gates load, runway take off, and airplane routing. Each of the two intermediate air traffic control centers columns have one layer, airplane routing. The arrival airport column has 5 layers, as follows. Airplane routing, runway landing, gates unload, baggage claim, and ticket complai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506" y="1700689"/>
            <a:ext cx="7720988" cy="2532252"/>
          </a:xfrm>
          <a:prstGeom prst="rect">
            <a:avLst/>
          </a:prstGeom>
        </p:spPr>
      </p:pic>
      <p:sp>
        <p:nvSpPr>
          <p:cNvPr id="3" name="Text Placeholder 2"/>
          <p:cNvSpPr>
            <a:spLocks noGrp="1"/>
          </p:cNvSpPr>
          <p:nvPr>
            <p:ph type="body" idx="1"/>
          </p:nvPr>
        </p:nvSpPr>
        <p:spPr>
          <a:xfrm>
            <a:off x="457200" y="4620981"/>
            <a:ext cx="8229600" cy="1485900"/>
          </a:xfrm>
        </p:spPr>
        <p:txBody>
          <a:bodyPr/>
          <a:lstStyle/>
          <a:p>
            <a:pPr marL="0" indent="0" eaLnBrk="1" hangingPunct="1">
              <a:buFont typeface="Wingdings" panose="05000000000000000000" pitchFamily="2" charset="2"/>
              <a:buNone/>
            </a:pPr>
            <a:r>
              <a:rPr lang="en-US" altLang="en-US" sz="2200" b="1" dirty="0">
                <a:solidFill>
                  <a:schemeClr val="tx1"/>
                </a:solidFill>
                <a:latin typeface="+mn-lt"/>
                <a:ea typeface="ＭＳ Ｐゴシック" panose="020B0600070205080204" pitchFamily="34" charset="-128"/>
              </a:rPr>
              <a:t>layers:</a:t>
            </a:r>
            <a:r>
              <a:rPr lang="en-US" altLang="en-US" sz="2200" dirty="0">
                <a:solidFill>
                  <a:srgbClr val="FF0000"/>
                </a:solidFill>
                <a:latin typeface="+mn-lt"/>
                <a:ea typeface="ＭＳ Ｐゴシック" panose="020B0600070205080204" pitchFamily="34" charset="-128"/>
              </a:rPr>
              <a:t> </a:t>
            </a:r>
            <a:r>
              <a:rPr lang="en-US" altLang="en-US" sz="2200" dirty="0">
                <a:latin typeface="+mn-lt"/>
                <a:ea typeface="ＭＳ Ｐゴシック" panose="020B0600070205080204" pitchFamily="34" charset="-128"/>
              </a:rPr>
              <a:t>each layer implements a service</a:t>
            </a:r>
          </a:p>
          <a:p>
            <a:r>
              <a:rPr lang="en-US" altLang="en-US" sz="2200" dirty="0">
                <a:latin typeface="+mn-lt"/>
                <a:ea typeface="Arial" panose="020B0604020202020204" pitchFamily="34" charset="0"/>
              </a:rPr>
              <a:t>via its own internal-layer actions</a:t>
            </a:r>
          </a:p>
          <a:p>
            <a:r>
              <a:rPr lang="en-US" altLang="en-US" sz="2200" dirty="0">
                <a:latin typeface="+mn-lt"/>
                <a:ea typeface="Arial" panose="020B0604020202020204" pitchFamily="34" charset="0"/>
              </a:rPr>
              <a:t>relying on services provided by layer below</a:t>
            </a:r>
            <a:endParaRPr lang="en-US" sz="2200" dirty="0">
              <a:latin typeface="+mn-lt"/>
            </a:endParaRPr>
          </a:p>
        </p:txBody>
      </p:sp>
    </p:spTree>
    <p:extLst>
      <p:ext uri="{BB962C8B-B14F-4D97-AF65-F5344CB8AC3E}">
        <p14:creationId xmlns:p14="http://schemas.microsoft.com/office/powerpoint/2010/main" val="21377478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Why Layering?</a:t>
            </a:r>
          </a:p>
        </p:txBody>
      </p:sp>
      <p:sp>
        <p:nvSpPr>
          <p:cNvPr id="3" name="Text Placeholder 2"/>
          <p:cNvSpPr>
            <a:spLocks noGrp="1"/>
          </p:cNvSpPr>
          <p:nvPr>
            <p:ph type="body" idx="1"/>
          </p:nvPr>
        </p:nvSpPr>
        <p:spPr/>
        <p:txBody>
          <a:bodyPr/>
          <a:lstStyle/>
          <a:p>
            <a:pPr marL="0" indent="0" eaLnBrk="1" hangingPunct="1">
              <a:buFont typeface="Wingdings" panose="05000000000000000000" pitchFamily="2" charset="2"/>
              <a:buNone/>
            </a:pPr>
            <a:r>
              <a:rPr lang="en-US" altLang="en-US" sz="2400" dirty="0">
                <a:latin typeface="+mn-lt"/>
                <a:ea typeface="ＭＳ Ｐゴシック" panose="020B0600070205080204" pitchFamily="34" charset="-128"/>
              </a:rPr>
              <a:t>dealing with complex systems:</a:t>
            </a:r>
          </a:p>
          <a:p>
            <a:pPr eaLnBrk="1" hangingPunct="1"/>
            <a:r>
              <a:rPr lang="en-US" altLang="en-US" sz="2400" dirty="0">
                <a:latin typeface="+mn-lt"/>
                <a:ea typeface="ＭＳ Ｐゴシック" panose="020B0600070205080204" pitchFamily="34" charset="-128"/>
              </a:rPr>
              <a:t>explicit structure allows identification, relationship of complex system’</a:t>
            </a:r>
            <a:r>
              <a:rPr lang="en-US" altLang="ja-JP" sz="2400" dirty="0">
                <a:latin typeface="+mn-lt"/>
                <a:ea typeface="ＭＳ Ｐゴシック" panose="020B0600070205080204" pitchFamily="34" charset="-128"/>
              </a:rPr>
              <a:t>s pieces</a:t>
            </a:r>
          </a:p>
          <a:p>
            <a:pPr marL="741600" lvl="1" indent="-284400" eaLnBrk="1" hangingPunct="1"/>
            <a:r>
              <a:rPr lang="en-US" altLang="en-US" sz="2400" dirty="0">
                <a:latin typeface="+mn-lt"/>
                <a:ea typeface="Arial" panose="020B0604020202020204" pitchFamily="34" charset="0"/>
              </a:rPr>
              <a:t>layered </a:t>
            </a:r>
            <a:r>
              <a:rPr lang="en-US" altLang="en-US" sz="2400" b="1" dirty="0">
                <a:solidFill>
                  <a:schemeClr val="tx1"/>
                </a:solidFill>
                <a:latin typeface="+mn-lt"/>
                <a:ea typeface="Arial" panose="020B0604020202020204" pitchFamily="34" charset="0"/>
              </a:rPr>
              <a:t>reference model</a:t>
            </a:r>
            <a:r>
              <a:rPr lang="en-US" altLang="en-US" sz="2400" dirty="0">
                <a:latin typeface="+mn-lt"/>
                <a:ea typeface="Arial" panose="020B0604020202020204" pitchFamily="34" charset="0"/>
              </a:rPr>
              <a:t> for discussion</a:t>
            </a:r>
          </a:p>
          <a:p>
            <a:pPr eaLnBrk="1" hangingPunct="1"/>
            <a:r>
              <a:rPr lang="en-US" altLang="en-US" sz="2400" dirty="0">
                <a:latin typeface="+mn-lt"/>
                <a:ea typeface="ＭＳ Ｐゴシック" panose="020B0600070205080204" pitchFamily="34" charset="-128"/>
              </a:rPr>
              <a:t>modularization eases maintenance, updating of system</a:t>
            </a:r>
          </a:p>
          <a:p>
            <a:pPr marL="741600" lvl="1" indent="-284400" eaLnBrk="1" hangingPunct="1"/>
            <a:r>
              <a:rPr lang="en-US" altLang="en-US" sz="2400" dirty="0">
                <a:latin typeface="+mn-lt"/>
                <a:ea typeface="Arial" panose="020B0604020202020204" pitchFamily="34" charset="0"/>
              </a:rPr>
              <a:t>change of implementation of layer</a:t>
            </a:r>
            <a:r>
              <a:rPr lang="en-US" altLang="en-US" sz="2400" dirty="0">
                <a:latin typeface="+mn-lt"/>
                <a:ea typeface="ＭＳ Ｐゴシック" panose="020B0600070205080204" pitchFamily="34" charset="-128"/>
              </a:rPr>
              <a:t>’</a:t>
            </a:r>
            <a:r>
              <a:rPr lang="en-US" altLang="ja-JP" sz="2400" dirty="0">
                <a:latin typeface="+mn-lt"/>
                <a:ea typeface="ＭＳ Ｐゴシック" panose="020B0600070205080204" pitchFamily="34" charset="-128"/>
              </a:rPr>
              <a:t>s service transparent to rest of system</a:t>
            </a:r>
          </a:p>
          <a:p>
            <a:pPr marL="741600" lvl="1" indent="-284400" eaLnBrk="1" hangingPunct="1"/>
            <a:r>
              <a:rPr lang="en-US" altLang="en-US" sz="2400" dirty="0">
                <a:latin typeface="+mn-lt"/>
                <a:ea typeface="Arial" panose="020B0604020202020204" pitchFamily="34" charset="0"/>
              </a:rPr>
              <a:t>e.g., change in gate procedure doesn</a:t>
            </a:r>
            <a:r>
              <a:rPr lang="en-US" altLang="en-US" sz="2400" dirty="0">
                <a:latin typeface="+mn-lt"/>
                <a:ea typeface="ＭＳ Ｐゴシック" panose="020B0600070205080204" pitchFamily="34" charset="-128"/>
              </a:rPr>
              <a:t>’</a:t>
            </a:r>
            <a:r>
              <a:rPr lang="en-US" altLang="ja-JP" sz="2400" dirty="0">
                <a:latin typeface="+mn-lt"/>
                <a:ea typeface="ＭＳ Ｐゴシック" panose="020B0600070205080204" pitchFamily="34" charset="-128"/>
              </a:rPr>
              <a:t>t affect rest of system</a:t>
            </a:r>
          </a:p>
          <a:p>
            <a:pPr eaLnBrk="1" hangingPunct="1"/>
            <a:r>
              <a:rPr lang="en-US" altLang="en-US" sz="2400" dirty="0">
                <a:latin typeface="+mn-lt"/>
                <a:ea typeface="ＭＳ Ｐゴシック" panose="020B0600070205080204" pitchFamily="34" charset="-128"/>
              </a:rPr>
              <a:t>layering considered harmful?</a:t>
            </a:r>
            <a:endParaRPr lang="en-US" sz="2400" dirty="0">
              <a:latin typeface="+mn-lt"/>
            </a:endParaRPr>
          </a:p>
        </p:txBody>
      </p:sp>
    </p:spTree>
    <p:extLst>
      <p:ext uri="{BB962C8B-B14F-4D97-AF65-F5344CB8AC3E}">
        <p14:creationId xmlns:p14="http://schemas.microsoft.com/office/powerpoint/2010/main" val="28471284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panose="020B0600070205080204" pitchFamily="34" charset="-128"/>
              </a:rPr>
              <a:t>Internet Protocol Stack</a:t>
            </a:r>
            <a:endParaRPr lang="en-US" dirty="0"/>
          </a:p>
        </p:txBody>
      </p:sp>
      <p:sp>
        <p:nvSpPr>
          <p:cNvPr id="3" name="Text Placeholder 2"/>
          <p:cNvSpPr>
            <a:spLocks noGrp="1"/>
          </p:cNvSpPr>
          <p:nvPr>
            <p:ph type="body" idx="1"/>
          </p:nvPr>
        </p:nvSpPr>
        <p:spPr>
          <a:xfrm>
            <a:off x="457200" y="1600200"/>
            <a:ext cx="5551714" cy="4525963"/>
          </a:xfrm>
        </p:spPr>
        <p:txBody>
          <a:bodyPr/>
          <a:lstStyle/>
          <a:p>
            <a:pPr eaLnBrk="1" hangingPunct="1"/>
            <a:r>
              <a:rPr lang="en-US" altLang="en-US" sz="2000" b="1" dirty="0">
                <a:solidFill>
                  <a:schemeClr val="tx1"/>
                </a:solidFill>
                <a:latin typeface="+mn-lt"/>
                <a:ea typeface="ＭＳ Ｐゴシック" panose="020B0600070205080204" pitchFamily="34" charset="-128"/>
              </a:rPr>
              <a:t>application:</a:t>
            </a:r>
            <a:r>
              <a:rPr lang="en-US" altLang="en-US" sz="2000" dirty="0">
                <a:latin typeface="+mn-lt"/>
                <a:ea typeface="ＭＳ Ｐゴシック" panose="020B0600070205080204" pitchFamily="34" charset="-128"/>
              </a:rPr>
              <a:t> supporting network applications</a:t>
            </a:r>
          </a:p>
          <a:p>
            <a:pPr marL="741600" lvl="1" indent="-284400" eaLnBrk="1" hangingPunct="1"/>
            <a:r>
              <a:rPr lang="en-US" altLang="en-US" sz="2000" dirty="0">
                <a:latin typeface="+mn-lt"/>
                <a:ea typeface="Arial" panose="020B0604020202020204" pitchFamily="34" charset="0"/>
              </a:rPr>
              <a:t>F</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T</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P, S</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M</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T</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P, H</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T</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T</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P</a:t>
            </a:r>
          </a:p>
          <a:p>
            <a:pPr eaLnBrk="1" hangingPunct="1"/>
            <a:r>
              <a:rPr lang="en-US" altLang="en-US" sz="2000" b="1" dirty="0">
                <a:solidFill>
                  <a:schemeClr val="tx1"/>
                </a:solidFill>
                <a:latin typeface="+mn-lt"/>
                <a:ea typeface="ＭＳ Ｐゴシック" panose="020B0600070205080204" pitchFamily="34" charset="-128"/>
              </a:rPr>
              <a:t>transport:</a:t>
            </a:r>
            <a:r>
              <a:rPr lang="en-US" altLang="en-US" sz="2000" dirty="0">
                <a:latin typeface="+mn-lt"/>
                <a:ea typeface="ＭＳ Ｐゴシック" panose="020B0600070205080204" pitchFamily="34" charset="-128"/>
              </a:rPr>
              <a:t> process-process data transfer</a:t>
            </a:r>
          </a:p>
          <a:p>
            <a:pPr marL="741600" lvl="1" indent="-284400" eaLnBrk="1" hangingPunct="1"/>
            <a:r>
              <a:rPr lang="en-US" altLang="en-US" sz="2000" dirty="0">
                <a:latin typeface="+mn-lt"/>
                <a:ea typeface="Arial" panose="020B0604020202020204" pitchFamily="34" charset="0"/>
              </a:rPr>
              <a:t>T</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C</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P, U</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D</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P</a:t>
            </a:r>
          </a:p>
          <a:p>
            <a:pPr eaLnBrk="1" hangingPunct="1"/>
            <a:r>
              <a:rPr lang="en-US" altLang="en-US" sz="2000" b="1" dirty="0">
                <a:solidFill>
                  <a:schemeClr val="tx1"/>
                </a:solidFill>
                <a:latin typeface="+mn-lt"/>
                <a:ea typeface="ＭＳ Ｐゴシック" panose="020B0600070205080204" pitchFamily="34" charset="-128"/>
              </a:rPr>
              <a:t>network:</a:t>
            </a:r>
            <a:r>
              <a:rPr lang="en-US" altLang="en-US" sz="2000" dirty="0">
                <a:latin typeface="+mn-lt"/>
                <a:ea typeface="ＭＳ Ｐゴシック" panose="020B0600070205080204" pitchFamily="34" charset="-128"/>
              </a:rPr>
              <a:t> routing of datagrams from source to destination</a:t>
            </a:r>
          </a:p>
          <a:p>
            <a:pPr marL="741600" lvl="1" indent="-284400" eaLnBrk="1" hangingPunct="1"/>
            <a:r>
              <a:rPr lang="en-US" altLang="en-US" sz="2000" dirty="0">
                <a:latin typeface="+mn-lt"/>
                <a:ea typeface="Arial" panose="020B0604020202020204" pitchFamily="34" charset="0"/>
              </a:rPr>
              <a:t>I</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P, routing protocols</a:t>
            </a:r>
          </a:p>
          <a:p>
            <a:pPr eaLnBrk="1" hangingPunct="1"/>
            <a:r>
              <a:rPr lang="en-US" altLang="en-US" sz="2000" b="1" dirty="0">
                <a:solidFill>
                  <a:schemeClr val="tx1"/>
                </a:solidFill>
                <a:latin typeface="+mn-lt"/>
                <a:ea typeface="ＭＳ Ｐゴシック" panose="020B0600070205080204" pitchFamily="34" charset="-128"/>
              </a:rPr>
              <a:t>link:</a:t>
            </a:r>
            <a:r>
              <a:rPr lang="en-US" altLang="en-US" sz="2000" dirty="0">
                <a:latin typeface="+mn-lt"/>
                <a:ea typeface="ＭＳ Ｐゴシック" panose="020B0600070205080204" pitchFamily="34" charset="-128"/>
              </a:rPr>
              <a:t> data transfer between neighboring network elements</a:t>
            </a:r>
          </a:p>
          <a:p>
            <a:pPr marL="741600" lvl="1" indent="-284400" eaLnBrk="1" hangingPunct="1"/>
            <a:r>
              <a:rPr lang="en-US" altLang="en-US" sz="2000" dirty="0">
                <a:latin typeface="+mn-lt"/>
                <a:ea typeface="Arial" panose="020B0604020202020204" pitchFamily="34" charset="0"/>
              </a:rPr>
              <a:t>Ethernet, 802.111 (WiFi), P</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P</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P</a:t>
            </a:r>
          </a:p>
          <a:p>
            <a:pPr eaLnBrk="1" hangingPunct="1"/>
            <a:r>
              <a:rPr lang="en-US" altLang="en-US" sz="2000" b="1" dirty="0">
                <a:solidFill>
                  <a:schemeClr val="tx1"/>
                </a:solidFill>
                <a:latin typeface="+mn-lt"/>
                <a:ea typeface="ＭＳ Ｐゴシック" panose="020B0600070205080204" pitchFamily="34" charset="-128"/>
              </a:rPr>
              <a:t>physical:</a:t>
            </a:r>
            <a:r>
              <a:rPr lang="en-US" altLang="en-US" sz="2000" dirty="0">
                <a:latin typeface="+mn-lt"/>
                <a:ea typeface="ＭＳ Ｐゴシック" panose="020B0600070205080204" pitchFamily="34" charset="-128"/>
              </a:rPr>
              <a:t> bits </a:t>
            </a:r>
            <a:r>
              <a:rPr lang="en-US" altLang="ja-JP" sz="2000" dirty="0">
                <a:latin typeface="+mn-lt"/>
                <a:ea typeface="ＭＳ Ｐゴシック" panose="020B0600070205080204" pitchFamily="34" charset="-128"/>
              </a:rPr>
              <a:t>“on the wire”</a:t>
            </a:r>
            <a:endParaRPr lang="en-US" sz="2000" dirty="0">
              <a:latin typeface="+mn-lt"/>
            </a:endParaRPr>
          </a:p>
        </p:txBody>
      </p:sp>
      <p:pic>
        <p:nvPicPr>
          <p:cNvPr id="4" name="Picture 3" descr="A table with 5 layers. From top to bottom they are, application, transport, network, link, physica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609" y="2419215"/>
            <a:ext cx="2406611" cy="2887933"/>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40DE29C3-BFA3-D34D-90A7-8C851AABD3D6}"/>
                  </a:ext>
                </a:extLst>
              </p14:cNvPr>
              <p14:cNvContentPartPr/>
              <p14:nvPr/>
            </p14:nvContentPartPr>
            <p14:xfrm>
              <a:off x="831240" y="1790280"/>
              <a:ext cx="1281600" cy="119520"/>
            </p14:xfrm>
          </p:contentPart>
        </mc:Choice>
        <mc:Fallback>
          <p:pic>
            <p:nvPicPr>
              <p:cNvPr id="5" name="Ink 4">
                <a:extLst>
                  <a:ext uri="{FF2B5EF4-FFF2-40B4-BE49-F238E27FC236}">
                    <a16:creationId xmlns:a16="http://schemas.microsoft.com/office/drawing/2014/main" id="{40DE29C3-BFA3-D34D-90A7-8C851AABD3D6}"/>
                  </a:ext>
                </a:extLst>
              </p:cNvPr>
              <p:cNvPicPr/>
              <p:nvPr/>
            </p:nvPicPr>
            <p:blipFill>
              <a:blip r:embed="rId5"/>
              <a:stretch>
                <a:fillRect/>
              </a:stretch>
            </p:blipFill>
            <p:spPr>
              <a:xfrm>
                <a:off x="815400" y="1726920"/>
                <a:ext cx="131292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9C8C9B04-F6EB-714C-B1DA-3FECAF1005ED}"/>
                  </a:ext>
                </a:extLst>
              </p14:cNvPr>
              <p14:cNvContentPartPr/>
              <p14:nvPr/>
            </p14:nvContentPartPr>
            <p14:xfrm>
              <a:off x="1280520" y="2111040"/>
              <a:ext cx="2118960" cy="141120"/>
            </p14:xfrm>
          </p:contentPart>
        </mc:Choice>
        <mc:Fallback>
          <p:pic>
            <p:nvPicPr>
              <p:cNvPr id="6" name="Ink 5">
                <a:extLst>
                  <a:ext uri="{FF2B5EF4-FFF2-40B4-BE49-F238E27FC236}">
                    <a16:creationId xmlns:a16="http://schemas.microsoft.com/office/drawing/2014/main" id="{9C8C9B04-F6EB-714C-B1DA-3FECAF1005ED}"/>
                  </a:ext>
                </a:extLst>
              </p:cNvPr>
              <p:cNvPicPr/>
              <p:nvPr/>
            </p:nvPicPr>
            <p:blipFill>
              <a:blip r:embed="rId7"/>
              <a:stretch>
                <a:fillRect/>
              </a:stretch>
            </p:blipFill>
            <p:spPr>
              <a:xfrm>
                <a:off x="1264680" y="2047680"/>
                <a:ext cx="215028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A075CBD3-802F-1540-A070-002A5A53E2F4}"/>
                  </a:ext>
                </a:extLst>
              </p14:cNvPr>
              <p14:cNvContentPartPr/>
              <p14:nvPr/>
            </p14:nvContentPartPr>
            <p14:xfrm>
              <a:off x="801000" y="2675520"/>
              <a:ext cx="1080720" cy="88560"/>
            </p14:xfrm>
          </p:contentPart>
        </mc:Choice>
        <mc:Fallback>
          <p:pic>
            <p:nvPicPr>
              <p:cNvPr id="7" name="Ink 6">
                <a:extLst>
                  <a:ext uri="{FF2B5EF4-FFF2-40B4-BE49-F238E27FC236}">
                    <a16:creationId xmlns:a16="http://schemas.microsoft.com/office/drawing/2014/main" id="{A075CBD3-802F-1540-A070-002A5A53E2F4}"/>
                  </a:ext>
                </a:extLst>
              </p:cNvPr>
              <p:cNvPicPr/>
              <p:nvPr/>
            </p:nvPicPr>
            <p:blipFill>
              <a:blip r:embed="rId9"/>
              <a:stretch>
                <a:fillRect/>
              </a:stretch>
            </p:blipFill>
            <p:spPr>
              <a:xfrm>
                <a:off x="785160" y="2612160"/>
                <a:ext cx="111204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5829B90B-5C62-214E-9775-EC4A32C20E06}"/>
                  </a:ext>
                </a:extLst>
              </p14:cNvPr>
              <p14:cNvContentPartPr/>
              <p14:nvPr/>
            </p14:nvContentPartPr>
            <p14:xfrm>
              <a:off x="1352520" y="3068640"/>
              <a:ext cx="1114200" cy="47520"/>
            </p14:xfrm>
          </p:contentPart>
        </mc:Choice>
        <mc:Fallback>
          <p:pic>
            <p:nvPicPr>
              <p:cNvPr id="8" name="Ink 7">
                <a:extLst>
                  <a:ext uri="{FF2B5EF4-FFF2-40B4-BE49-F238E27FC236}">
                    <a16:creationId xmlns:a16="http://schemas.microsoft.com/office/drawing/2014/main" id="{5829B90B-5C62-214E-9775-EC4A32C20E06}"/>
                  </a:ext>
                </a:extLst>
              </p:cNvPr>
              <p:cNvPicPr/>
              <p:nvPr/>
            </p:nvPicPr>
            <p:blipFill>
              <a:blip r:embed="rId11"/>
              <a:stretch>
                <a:fillRect/>
              </a:stretch>
            </p:blipFill>
            <p:spPr>
              <a:xfrm>
                <a:off x="1336680" y="3005280"/>
                <a:ext cx="114552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E4FD71EF-6394-A24F-A503-6B98D63E4030}"/>
                  </a:ext>
                </a:extLst>
              </p14:cNvPr>
              <p14:cNvContentPartPr/>
              <p14:nvPr/>
            </p14:nvContentPartPr>
            <p14:xfrm>
              <a:off x="896760" y="3594960"/>
              <a:ext cx="892080" cy="53280"/>
            </p14:xfrm>
          </p:contentPart>
        </mc:Choice>
        <mc:Fallback>
          <p:pic>
            <p:nvPicPr>
              <p:cNvPr id="9" name="Ink 8">
                <a:extLst>
                  <a:ext uri="{FF2B5EF4-FFF2-40B4-BE49-F238E27FC236}">
                    <a16:creationId xmlns:a16="http://schemas.microsoft.com/office/drawing/2014/main" id="{E4FD71EF-6394-A24F-A503-6B98D63E4030}"/>
                  </a:ext>
                </a:extLst>
              </p:cNvPr>
              <p:cNvPicPr/>
              <p:nvPr/>
            </p:nvPicPr>
            <p:blipFill>
              <a:blip r:embed="rId13"/>
              <a:stretch>
                <a:fillRect/>
              </a:stretch>
            </p:blipFill>
            <p:spPr>
              <a:xfrm>
                <a:off x="880920" y="3531600"/>
                <a:ext cx="92340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67807D9A-1C2A-CF4B-966F-F754AAD52419}"/>
                  </a:ext>
                </a:extLst>
              </p14:cNvPr>
              <p14:cNvContentPartPr/>
              <p14:nvPr/>
            </p14:nvContentPartPr>
            <p14:xfrm>
              <a:off x="3043440" y="3634200"/>
              <a:ext cx="1098360" cy="37440"/>
            </p14:xfrm>
          </p:contentPart>
        </mc:Choice>
        <mc:Fallback>
          <p:pic>
            <p:nvPicPr>
              <p:cNvPr id="10" name="Ink 9">
                <a:extLst>
                  <a:ext uri="{FF2B5EF4-FFF2-40B4-BE49-F238E27FC236}">
                    <a16:creationId xmlns:a16="http://schemas.microsoft.com/office/drawing/2014/main" id="{67807D9A-1C2A-CF4B-966F-F754AAD52419}"/>
                  </a:ext>
                </a:extLst>
              </p:cNvPr>
              <p:cNvPicPr/>
              <p:nvPr/>
            </p:nvPicPr>
            <p:blipFill>
              <a:blip r:embed="rId15"/>
              <a:stretch>
                <a:fillRect/>
              </a:stretch>
            </p:blipFill>
            <p:spPr>
              <a:xfrm>
                <a:off x="3027600" y="3570840"/>
                <a:ext cx="112968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A4A5D7C7-3A38-B949-9AE1-837C44007012}"/>
                  </a:ext>
                </a:extLst>
              </p14:cNvPr>
              <p14:cNvContentPartPr/>
              <p14:nvPr/>
            </p14:nvContentPartPr>
            <p14:xfrm>
              <a:off x="1328760" y="4291920"/>
              <a:ext cx="2148480" cy="88200"/>
            </p14:xfrm>
          </p:contentPart>
        </mc:Choice>
        <mc:Fallback>
          <p:pic>
            <p:nvPicPr>
              <p:cNvPr id="11" name="Ink 10">
                <a:extLst>
                  <a:ext uri="{FF2B5EF4-FFF2-40B4-BE49-F238E27FC236}">
                    <a16:creationId xmlns:a16="http://schemas.microsoft.com/office/drawing/2014/main" id="{A4A5D7C7-3A38-B949-9AE1-837C44007012}"/>
                  </a:ext>
                </a:extLst>
              </p:cNvPr>
              <p:cNvPicPr/>
              <p:nvPr/>
            </p:nvPicPr>
            <p:blipFill>
              <a:blip r:embed="rId17"/>
              <a:stretch>
                <a:fillRect/>
              </a:stretch>
            </p:blipFill>
            <p:spPr>
              <a:xfrm>
                <a:off x="1312920" y="4228560"/>
                <a:ext cx="217980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E553A8F2-0FAB-8147-9DE1-6D5D35310484}"/>
                  </a:ext>
                </a:extLst>
              </p14:cNvPr>
              <p14:cNvContentPartPr/>
              <p14:nvPr/>
            </p14:nvContentPartPr>
            <p14:xfrm>
              <a:off x="773640" y="4824720"/>
              <a:ext cx="556560" cy="2160"/>
            </p14:xfrm>
          </p:contentPart>
        </mc:Choice>
        <mc:Fallback>
          <p:pic>
            <p:nvPicPr>
              <p:cNvPr id="12" name="Ink 11">
                <a:extLst>
                  <a:ext uri="{FF2B5EF4-FFF2-40B4-BE49-F238E27FC236}">
                    <a16:creationId xmlns:a16="http://schemas.microsoft.com/office/drawing/2014/main" id="{E553A8F2-0FAB-8147-9DE1-6D5D35310484}"/>
                  </a:ext>
                </a:extLst>
              </p:cNvPr>
              <p:cNvPicPr/>
              <p:nvPr/>
            </p:nvPicPr>
            <p:blipFill>
              <a:blip r:embed="rId19"/>
              <a:stretch>
                <a:fillRect/>
              </a:stretch>
            </p:blipFill>
            <p:spPr>
              <a:xfrm>
                <a:off x="757800" y="4761360"/>
                <a:ext cx="58788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4B893C6A-5BA8-7743-91CD-BF2FE64A5C5C}"/>
                  </a:ext>
                </a:extLst>
              </p14:cNvPr>
              <p14:cNvContentPartPr/>
              <p14:nvPr/>
            </p14:nvContentPartPr>
            <p14:xfrm>
              <a:off x="1318680" y="5470560"/>
              <a:ext cx="892440" cy="61560"/>
            </p14:xfrm>
          </p:contentPart>
        </mc:Choice>
        <mc:Fallback>
          <p:pic>
            <p:nvPicPr>
              <p:cNvPr id="13" name="Ink 12">
                <a:extLst>
                  <a:ext uri="{FF2B5EF4-FFF2-40B4-BE49-F238E27FC236}">
                    <a16:creationId xmlns:a16="http://schemas.microsoft.com/office/drawing/2014/main" id="{4B893C6A-5BA8-7743-91CD-BF2FE64A5C5C}"/>
                  </a:ext>
                </a:extLst>
              </p:cNvPr>
              <p:cNvPicPr/>
              <p:nvPr/>
            </p:nvPicPr>
            <p:blipFill>
              <a:blip r:embed="rId21"/>
              <a:stretch>
                <a:fillRect/>
              </a:stretch>
            </p:blipFill>
            <p:spPr>
              <a:xfrm>
                <a:off x="1302840" y="5407200"/>
                <a:ext cx="92376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C8459BFD-2F17-5B4B-AC4D-A3070E89F21E}"/>
                  </a:ext>
                </a:extLst>
              </p14:cNvPr>
              <p14:cNvContentPartPr/>
              <p14:nvPr/>
            </p14:nvContentPartPr>
            <p14:xfrm>
              <a:off x="2398320" y="5456880"/>
              <a:ext cx="957240" cy="68040"/>
            </p14:xfrm>
          </p:contentPart>
        </mc:Choice>
        <mc:Fallback>
          <p:pic>
            <p:nvPicPr>
              <p:cNvPr id="14" name="Ink 13">
                <a:extLst>
                  <a:ext uri="{FF2B5EF4-FFF2-40B4-BE49-F238E27FC236}">
                    <a16:creationId xmlns:a16="http://schemas.microsoft.com/office/drawing/2014/main" id="{C8459BFD-2F17-5B4B-AC4D-A3070E89F21E}"/>
                  </a:ext>
                </a:extLst>
              </p:cNvPr>
              <p:cNvPicPr/>
              <p:nvPr/>
            </p:nvPicPr>
            <p:blipFill>
              <a:blip r:embed="rId23"/>
              <a:stretch>
                <a:fillRect/>
              </a:stretch>
            </p:blipFill>
            <p:spPr>
              <a:xfrm>
                <a:off x="2382480" y="5393520"/>
                <a:ext cx="98856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F0250B2D-7453-4D41-A96A-30CBC0911B07}"/>
                  </a:ext>
                </a:extLst>
              </p14:cNvPr>
              <p14:cNvContentPartPr/>
              <p14:nvPr/>
            </p14:nvContentPartPr>
            <p14:xfrm>
              <a:off x="4221720" y="5480640"/>
              <a:ext cx="492480" cy="64440"/>
            </p14:xfrm>
          </p:contentPart>
        </mc:Choice>
        <mc:Fallback>
          <p:pic>
            <p:nvPicPr>
              <p:cNvPr id="15" name="Ink 14">
                <a:extLst>
                  <a:ext uri="{FF2B5EF4-FFF2-40B4-BE49-F238E27FC236}">
                    <a16:creationId xmlns:a16="http://schemas.microsoft.com/office/drawing/2014/main" id="{F0250B2D-7453-4D41-A96A-30CBC0911B07}"/>
                  </a:ext>
                </a:extLst>
              </p:cNvPr>
              <p:cNvPicPr/>
              <p:nvPr/>
            </p:nvPicPr>
            <p:blipFill>
              <a:blip r:embed="rId25"/>
              <a:stretch>
                <a:fillRect/>
              </a:stretch>
            </p:blipFill>
            <p:spPr>
              <a:xfrm>
                <a:off x="4205880" y="5417280"/>
                <a:ext cx="523800" cy="191160"/>
              </a:xfrm>
              <a:prstGeom prst="rect">
                <a:avLst/>
              </a:prstGeom>
            </p:spPr>
          </p:pic>
        </mc:Fallback>
      </mc:AlternateContent>
    </p:spTree>
    <p:extLst>
      <p:ext uri="{BB962C8B-B14F-4D97-AF65-F5344CB8AC3E}">
        <p14:creationId xmlns:p14="http://schemas.microsoft.com/office/powerpoint/2010/main" val="22267427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panose="020B0600070205080204" pitchFamily="34" charset="-128"/>
              </a:rPr>
              <a:t>I</a:t>
            </a:r>
            <a:r>
              <a:rPr lang="en-US" altLang="en-US" sz="100" dirty="0">
                <a:ea typeface="ＭＳ Ｐゴシック" panose="020B0600070205080204" pitchFamily="34" charset="-128"/>
              </a:rPr>
              <a:t> </a:t>
            </a:r>
            <a:r>
              <a:rPr lang="en-US" altLang="en-US" dirty="0">
                <a:ea typeface="ＭＳ Ｐゴシック" panose="020B0600070205080204" pitchFamily="34" charset="-128"/>
              </a:rPr>
              <a:t>S</a:t>
            </a:r>
            <a:r>
              <a:rPr lang="en-US" altLang="en-US" sz="100" dirty="0">
                <a:ea typeface="ＭＳ Ｐゴシック" panose="020B0600070205080204" pitchFamily="34" charset="-128"/>
              </a:rPr>
              <a:t> </a:t>
            </a:r>
            <a:r>
              <a:rPr lang="en-US" altLang="en-US" dirty="0">
                <a:ea typeface="ＭＳ Ｐゴシック" panose="020B0600070205080204" pitchFamily="34" charset="-128"/>
              </a:rPr>
              <a:t>O/O</a:t>
            </a:r>
            <a:r>
              <a:rPr lang="en-US" altLang="en-US" sz="100" dirty="0">
                <a:ea typeface="ＭＳ Ｐゴシック" panose="020B0600070205080204" pitchFamily="34" charset="-128"/>
              </a:rPr>
              <a:t> </a:t>
            </a:r>
            <a:r>
              <a:rPr lang="en-US" altLang="en-US" dirty="0">
                <a:ea typeface="ＭＳ Ｐゴシック" panose="020B0600070205080204" pitchFamily="34" charset="-128"/>
              </a:rPr>
              <a:t>S</a:t>
            </a:r>
            <a:r>
              <a:rPr lang="en-US" altLang="en-US" sz="100" dirty="0">
                <a:ea typeface="ＭＳ Ｐゴシック" panose="020B0600070205080204" pitchFamily="34" charset="-128"/>
              </a:rPr>
              <a:t> </a:t>
            </a:r>
            <a:r>
              <a:rPr lang="en-US" altLang="en-US" dirty="0">
                <a:ea typeface="ＭＳ Ｐゴシック" panose="020B0600070205080204" pitchFamily="34" charset="-128"/>
              </a:rPr>
              <a:t>I Reference Model</a:t>
            </a:r>
            <a:endParaRPr lang="en-US" dirty="0"/>
          </a:p>
        </p:txBody>
      </p:sp>
      <p:sp>
        <p:nvSpPr>
          <p:cNvPr id="3" name="Text Placeholder 2"/>
          <p:cNvSpPr>
            <a:spLocks noGrp="1"/>
          </p:cNvSpPr>
          <p:nvPr>
            <p:ph type="body" idx="1"/>
          </p:nvPr>
        </p:nvSpPr>
        <p:spPr>
          <a:xfrm>
            <a:off x="457200" y="1600200"/>
            <a:ext cx="5208814" cy="4718957"/>
          </a:xfrm>
        </p:spPr>
        <p:txBody>
          <a:bodyPr/>
          <a:lstStyle/>
          <a:p>
            <a:pPr eaLnBrk="1" hangingPunct="1"/>
            <a:r>
              <a:rPr lang="en-US" altLang="en-US" sz="2000" b="1" dirty="0">
                <a:solidFill>
                  <a:schemeClr val="tx1"/>
                </a:solidFill>
                <a:latin typeface="+mn-lt"/>
                <a:ea typeface="ＭＳ Ｐゴシック" panose="020B0600070205080204" pitchFamily="34" charset="-128"/>
              </a:rPr>
              <a:t>presentation:</a:t>
            </a:r>
            <a:r>
              <a:rPr lang="en-US" altLang="en-US" sz="2000" dirty="0">
                <a:latin typeface="+mn-lt"/>
                <a:ea typeface="ＭＳ Ｐゴシック" panose="020B0600070205080204" pitchFamily="34" charset="-128"/>
              </a:rPr>
              <a:t> allow applications to interpret meaning of data, e.g., encryption, compression, machine-specific conventions</a:t>
            </a:r>
          </a:p>
          <a:p>
            <a:pPr eaLnBrk="1" hangingPunct="1"/>
            <a:r>
              <a:rPr lang="en-US" altLang="en-US" sz="2000" b="1" dirty="0">
                <a:solidFill>
                  <a:schemeClr val="tx1"/>
                </a:solidFill>
                <a:latin typeface="+mn-lt"/>
                <a:ea typeface="ＭＳ Ｐゴシック" panose="020B0600070205080204" pitchFamily="34" charset="-128"/>
              </a:rPr>
              <a:t>session:</a:t>
            </a:r>
            <a:r>
              <a:rPr lang="en-US" altLang="en-US" sz="2000" dirty="0">
                <a:latin typeface="+mn-lt"/>
                <a:ea typeface="ＭＳ Ｐゴシック" panose="020B0600070205080204" pitchFamily="34" charset="-128"/>
              </a:rPr>
              <a:t> synchronization, checkpointing, recovery of data exchange</a:t>
            </a:r>
          </a:p>
          <a:p>
            <a:pPr eaLnBrk="1" hangingPunct="1"/>
            <a:r>
              <a:rPr lang="en-US" altLang="en-US" sz="2000" dirty="0">
                <a:latin typeface="+mn-lt"/>
                <a:ea typeface="ＭＳ Ｐゴシック" panose="020B0600070205080204" pitchFamily="34" charset="-128"/>
              </a:rPr>
              <a:t>Internet stack </a:t>
            </a:r>
            <a:r>
              <a:rPr lang="en-US" altLang="ja-JP" sz="2000" dirty="0">
                <a:latin typeface="+mn-lt"/>
                <a:ea typeface="ＭＳ Ｐゴシック" panose="020B0600070205080204" pitchFamily="34" charset="-128"/>
              </a:rPr>
              <a:t>“missing” these layers!</a:t>
            </a:r>
          </a:p>
          <a:p>
            <a:pPr marL="741600" lvl="1" indent="-284400" eaLnBrk="1" hangingPunct="1"/>
            <a:r>
              <a:rPr lang="en-US" altLang="en-US" sz="2000" dirty="0">
                <a:latin typeface="+mn-lt"/>
                <a:ea typeface="Arial" panose="020B0604020202020204" pitchFamily="34" charset="0"/>
              </a:rPr>
              <a:t>these services, </a:t>
            </a:r>
            <a:r>
              <a:rPr lang="en-US" altLang="en-US" sz="2000" b="1" dirty="0">
                <a:latin typeface="+mn-lt"/>
                <a:ea typeface="Arial" panose="020B0604020202020204" pitchFamily="34" charset="0"/>
              </a:rPr>
              <a:t>if needed</a:t>
            </a:r>
            <a:r>
              <a:rPr lang="en-US" altLang="en-US" sz="2000" i="1" dirty="0">
                <a:latin typeface="+mn-lt"/>
                <a:ea typeface="Arial" panose="020B0604020202020204" pitchFamily="34" charset="0"/>
              </a:rPr>
              <a:t>,</a:t>
            </a:r>
            <a:r>
              <a:rPr lang="en-US" altLang="en-US" sz="2000" dirty="0">
                <a:latin typeface="+mn-lt"/>
                <a:ea typeface="Arial" panose="020B0604020202020204" pitchFamily="34" charset="0"/>
              </a:rPr>
              <a:t> must be implemented in application</a:t>
            </a:r>
          </a:p>
          <a:p>
            <a:pPr marL="741600" lvl="1" indent="-284400" eaLnBrk="1" hangingPunct="1"/>
            <a:r>
              <a:rPr lang="en-US" altLang="en-US" sz="2000" dirty="0">
                <a:latin typeface="+mn-lt"/>
                <a:ea typeface="Arial" panose="020B0604020202020204" pitchFamily="34" charset="0"/>
              </a:rPr>
              <a:t>needed?</a:t>
            </a:r>
            <a:endParaRPr lang="en-US" sz="2000" dirty="0">
              <a:latin typeface="+mn-lt"/>
            </a:endParaRPr>
          </a:p>
        </p:txBody>
      </p:sp>
      <p:pic>
        <p:nvPicPr>
          <p:cNvPr id="5" name="Picture 4" descr="A table with 7 layers. From top to bottom they are, application, presentation, session, transport, network, link, physica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0881" y="1797106"/>
            <a:ext cx="2441725" cy="4132150"/>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A3FFFC08-E15B-E44D-B5D7-6AA77405AA10}"/>
                  </a:ext>
                </a:extLst>
              </p14:cNvPr>
              <p14:cNvContentPartPr/>
              <p14:nvPr/>
            </p14:nvContentPartPr>
            <p14:xfrm>
              <a:off x="6057360" y="2505960"/>
              <a:ext cx="270000" cy="934560"/>
            </p14:xfrm>
          </p:contentPart>
        </mc:Choice>
        <mc:Fallback>
          <p:pic>
            <p:nvPicPr>
              <p:cNvPr id="4" name="Ink 3">
                <a:extLst>
                  <a:ext uri="{FF2B5EF4-FFF2-40B4-BE49-F238E27FC236}">
                    <a16:creationId xmlns:a16="http://schemas.microsoft.com/office/drawing/2014/main" id="{A3FFFC08-E15B-E44D-B5D7-6AA77405AA10}"/>
                  </a:ext>
                </a:extLst>
              </p:cNvPr>
              <p:cNvPicPr/>
              <p:nvPr/>
            </p:nvPicPr>
            <p:blipFill>
              <a:blip r:embed="rId4"/>
              <a:stretch>
                <a:fillRect/>
              </a:stretch>
            </p:blipFill>
            <p:spPr>
              <a:xfrm>
                <a:off x="6041520" y="2442600"/>
                <a:ext cx="301320" cy="1061280"/>
              </a:xfrm>
              <a:prstGeom prst="rect">
                <a:avLst/>
              </a:prstGeom>
            </p:spPr>
          </p:pic>
        </mc:Fallback>
      </mc:AlternateContent>
    </p:spTree>
    <p:extLst>
      <p:ext uri="{BB962C8B-B14F-4D97-AF65-F5344CB8AC3E}">
        <p14:creationId xmlns:p14="http://schemas.microsoft.com/office/powerpoint/2010/main" val="16714026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Encapsulation</a:t>
            </a:r>
          </a:p>
        </p:txBody>
      </p:sp>
      <p:pic>
        <p:nvPicPr>
          <p:cNvPr id="5" name="Picture 4" descr="In encapsulation, data from a source travels via a link layer switch and a router to a destination. Each component has layers as follows. The source has 5 layers, as follows. Layer 1, application. Message, M. Layer 2, transport. Segment, H sub t, M. Layer 3, network. Datagram, H sub n, H sub t, M. Layer 4, link. Frame, H sub l, H sub n, H sub t, M. Row 5, physical. The link layer switch has 2 layers, as follows. Layer 1, link. Left side, H sub l, H sub n, H sub t, M. Right side, H sub l, H sub n, H sub t, M. Layer 2, physical. The router has 3 layers, as follows. Layer 1, network. Left side, H sub n, H sub t, M. Right side, H sub n, H sub t, M. Row 2, link. Left side, H sub l, H sub n, H sub t, M. Right side, H sub l, H sub n, H sub t, M. Layer 3, physical. The destination has five layers, as follows. Layer 1, application. M. Layer 2, transport. H sub t, M. Layer 3, network. H sub n, H sub t, M. Layer 4, link. H sub l, H sub n, H sub t, M. Row 5, physica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816" y="1601147"/>
            <a:ext cx="7100368" cy="4162594"/>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97903243-0033-F142-8F44-E6C6BBFC8CB8}"/>
                  </a:ext>
                </a:extLst>
              </p14:cNvPr>
              <p14:cNvContentPartPr/>
              <p14:nvPr/>
            </p14:nvContentPartPr>
            <p14:xfrm>
              <a:off x="1638000" y="1938240"/>
              <a:ext cx="559800" cy="65520"/>
            </p14:xfrm>
          </p:contentPart>
        </mc:Choice>
        <mc:Fallback>
          <p:pic>
            <p:nvPicPr>
              <p:cNvPr id="3" name="Ink 2">
                <a:extLst>
                  <a:ext uri="{FF2B5EF4-FFF2-40B4-BE49-F238E27FC236}">
                    <a16:creationId xmlns:a16="http://schemas.microsoft.com/office/drawing/2014/main" id="{97903243-0033-F142-8F44-E6C6BBFC8CB8}"/>
                  </a:ext>
                </a:extLst>
              </p:cNvPr>
              <p:cNvPicPr/>
              <p:nvPr/>
            </p:nvPicPr>
            <p:blipFill>
              <a:blip r:embed="rId4"/>
              <a:stretch>
                <a:fillRect/>
              </a:stretch>
            </p:blipFill>
            <p:spPr>
              <a:xfrm>
                <a:off x="1622160" y="1874880"/>
                <a:ext cx="59112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B82C4331-E33D-4046-A10E-D8A7CB8B3FFA}"/>
                  </a:ext>
                </a:extLst>
              </p14:cNvPr>
              <p14:cNvContentPartPr/>
              <p14:nvPr/>
            </p14:nvContentPartPr>
            <p14:xfrm>
              <a:off x="1532520" y="2169000"/>
              <a:ext cx="429840" cy="19080"/>
            </p14:xfrm>
          </p:contentPart>
        </mc:Choice>
        <mc:Fallback>
          <p:pic>
            <p:nvPicPr>
              <p:cNvPr id="4" name="Ink 3">
                <a:extLst>
                  <a:ext uri="{FF2B5EF4-FFF2-40B4-BE49-F238E27FC236}">
                    <a16:creationId xmlns:a16="http://schemas.microsoft.com/office/drawing/2014/main" id="{B82C4331-E33D-4046-A10E-D8A7CB8B3FFA}"/>
                  </a:ext>
                </a:extLst>
              </p:cNvPr>
              <p:cNvPicPr/>
              <p:nvPr/>
            </p:nvPicPr>
            <p:blipFill>
              <a:blip r:embed="rId6"/>
              <a:stretch>
                <a:fillRect/>
              </a:stretch>
            </p:blipFill>
            <p:spPr>
              <a:xfrm>
                <a:off x="1516680" y="2105640"/>
                <a:ext cx="46116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6" name="Ink 5">
                <a:extLst>
                  <a:ext uri="{FF2B5EF4-FFF2-40B4-BE49-F238E27FC236}">
                    <a16:creationId xmlns:a16="http://schemas.microsoft.com/office/drawing/2014/main" id="{9F6FB28C-6546-7341-9B00-D89D1E38CF9E}"/>
                  </a:ext>
                </a:extLst>
              </p14:cNvPr>
              <p14:cNvContentPartPr/>
              <p14:nvPr/>
            </p14:nvContentPartPr>
            <p14:xfrm>
              <a:off x="1011600" y="2435040"/>
              <a:ext cx="571680" cy="14400"/>
            </p14:xfrm>
          </p:contentPart>
        </mc:Choice>
        <mc:Fallback>
          <p:pic>
            <p:nvPicPr>
              <p:cNvPr id="6" name="Ink 5">
                <a:extLst>
                  <a:ext uri="{FF2B5EF4-FFF2-40B4-BE49-F238E27FC236}">
                    <a16:creationId xmlns:a16="http://schemas.microsoft.com/office/drawing/2014/main" id="{9F6FB28C-6546-7341-9B00-D89D1E38CF9E}"/>
                  </a:ext>
                </a:extLst>
              </p:cNvPr>
              <p:cNvPicPr/>
              <p:nvPr/>
            </p:nvPicPr>
            <p:blipFill>
              <a:blip r:embed="rId8"/>
              <a:stretch>
                <a:fillRect/>
              </a:stretch>
            </p:blipFill>
            <p:spPr>
              <a:xfrm>
                <a:off x="995760" y="2371680"/>
                <a:ext cx="60300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78C42924-3799-8C4A-8ED2-785A2A10C127}"/>
                  </a:ext>
                </a:extLst>
              </p14:cNvPr>
              <p14:cNvContentPartPr/>
              <p14:nvPr/>
            </p14:nvContentPartPr>
            <p14:xfrm>
              <a:off x="892080" y="2676960"/>
              <a:ext cx="522360" cy="104400"/>
            </p14:xfrm>
          </p:contentPart>
        </mc:Choice>
        <mc:Fallback>
          <p:pic>
            <p:nvPicPr>
              <p:cNvPr id="7" name="Ink 6">
                <a:extLst>
                  <a:ext uri="{FF2B5EF4-FFF2-40B4-BE49-F238E27FC236}">
                    <a16:creationId xmlns:a16="http://schemas.microsoft.com/office/drawing/2014/main" id="{78C42924-3799-8C4A-8ED2-785A2A10C127}"/>
                  </a:ext>
                </a:extLst>
              </p:cNvPr>
              <p:cNvPicPr/>
              <p:nvPr/>
            </p:nvPicPr>
            <p:blipFill>
              <a:blip r:embed="rId10"/>
              <a:stretch>
                <a:fillRect/>
              </a:stretch>
            </p:blipFill>
            <p:spPr>
              <a:xfrm>
                <a:off x="876240" y="2613600"/>
                <a:ext cx="553680" cy="231120"/>
              </a:xfrm>
              <a:prstGeom prst="rect">
                <a:avLst/>
              </a:prstGeom>
            </p:spPr>
          </p:pic>
        </mc:Fallback>
      </mc:AlternateContent>
    </p:spTree>
    <p:extLst>
      <p:ext uri="{BB962C8B-B14F-4D97-AF65-F5344CB8AC3E}">
        <p14:creationId xmlns:p14="http://schemas.microsoft.com/office/powerpoint/2010/main" val="3731158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the Internet: “Nuts and Bolts” View</a:t>
            </a:r>
          </a:p>
        </p:txBody>
      </p:sp>
      <p:sp>
        <p:nvSpPr>
          <p:cNvPr id="3" name="Text Placeholder 2"/>
          <p:cNvSpPr>
            <a:spLocks noGrp="1"/>
          </p:cNvSpPr>
          <p:nvPr>
            <p:ph type="body" idx="1"/>
          </p:nvPr>
        </p:nvSpPr>
        <p:spPr>
          <a:xfrm>
            <a:off x="457200" y="1600200"/>
            <a:ext cx="3820886" cy="4525963"/>
          </a:xfrm>
        </p:spPr>
        <p:txBody>
          <a:bodyPr/>
          <a:lstStyle/>
          <a:p>
            <a:pPr eaLnBrk="1" hangingPunct="1"/>
            <a:r>
              <a:rPr lang="en-US" altLang="en-US" sz="2000" b="1" dirty="0">
                <a:solidFill>
                  <a:schemeClr val="tx1"/>
                </a:solidFill>
                <a:latin typeface="+mn-lt"/>
                <a:ea typeface="ＭＳ Ｐゴシック" charset="-128"/>
              </a:rPr>
              <a:t>Internet: </a:t>
            </a:r>
            <a:r>
              <a:rPr lang="en-US" altLang="ja-JP" sz="2000" b="1" dirty="0">
                <a:solidFill>
                  <a:schemeClr val="tx1"/>
                </a:solidFill>
                <a:latin typeface="+mn-lt"/>
                <a:ea typeface="ＭＳ Ｐゴシック" charset="-128"/>
              </a:rPr>
              <a:t>“network of networks”</a:t>
            </a:r>
          </a:p>
          <a:p>
            <a:pPr marL="741600" lvl="1" indent="-284400" eaLnBrk="1" hangingPunct="1"/>
            <a:r>
              <a:rPr lang="en-US" altLang="en-US" sz="2000" dirty="0">
                <a:latin typeface="+mn-lt"/>
                <a:ea typeface="Arial" panose="020B0604020202020204" pitchFamily="34" charset="0"/>
              </a:rPr>
              <a:t>Interconnected I</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S</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Ps</a:t>
            </a:r>
          </a:p>
          <a:p>
            <a:pPr eaLnBrk="1" hangingPunct="1"/>
            <a:r>
              <a:rPr lang="en-US" altLang="en-US" sz="2000" b="1" dirty="0">
                <a:solidFill>
                  <a:schemeClr val="tx1"/>
                </a:solidFill>
                <a:latin typeface="+mn-lt"/>
                <a:ea typeface="ＭＳ Ｐゴシック" charset="-128"/>
              </a:rPr>
              <a:t>protocols</a:t>
            </a:r>
            <a:r>
              <a:rPr lang="en-US" altLang="en-US" sz="2000" dirty="0">
                <a:solidFill>
                  <a:srgbClr val="FF0000"/>
                </a:solidFill>
                <a:latin typeface="+mn-lt"/>
                <a:ea typeface="ＭＳ Ｐゴシック" charset="-128"/>
              </a:rPr>
              <a:t> </a:t>
            </a:r>
            <a:r>
              <a:rPr lang="en-US" altLang="en-US" sz="2000" dirty="0">
                <a:latin typeface="+mn-lt"/>
                <a:ea typeface="ＭＳ Ｐゴシック" charset="-128"/>
              </a:rPr>
              <a:t>control sending, receiving of messages</a:t>
            </a:r>
          </a:p>
          <a:p>
            <a:pPr marL="741600" lvl="1" indent="-284400" eaLnBrk="1" hangingPunct="1"/>
            <a:r>
              <a:rPr lang="en-US" altLang="en-US" sz="2000" dirty="0">
                <a:latin typeface="+mn-lt"/>
                <a:ea typeface="Arial" panose="020B0604020202020204" pitchFamily="34" charset="0"/>
              </a:rPr>
              <a:t>e.g., T</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C</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P, I</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P, H</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T</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T</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P, Skype, 802.11</a:t>
            </a:r>
          </a:p>
          <a:p>
            <a:pPr eaLnBrk="1" hangingPunct="1"/>
            <a:r>
              <a:rPr lang="en-US" altLang="en-US" sz="2000" b="1" dirty="0">
                <a:solidFill>
                  <a:schemeClr val="tx1"/>
                </a:solidFill>
                <a:latin typeface="+mn-lt"/>
                <a:ea typeface="ＭＳ Ｐゴシック" charset="-128"/>
              </a:rPr>
              <a:t>Internet standards</a:t>
            </a:r>
          </a:p>
          <a:p>
            <a:pPr marL="741600" lvl="1" indent="-284400" eaLnBrk="1" hangingPunct="1"/>
            <a:r>
              <a:rPr lang="en-US" altLang="en-US" sz="2000" dirty="0">
                <a:latin typeface="+mn-lt"/>
                <a:ea typeface="Arial" panose="020B0604020202020204" pitchFamily="34" charset="0"/>
              </a:rPr>
              <a:t>R</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F</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C: Request for comments</a:t>
            </a:r>
          </a:p>
          <a:p>
            <a:pPr marL="741600" lvl="1" indent="-284400" eaLnBrk="1" hangingPunct="1"/>
            <a:r>
              <a:rPr lang="en-US" altLang="en-US" sz="2000" dirty="0">
                <a:latin typeface="+mn-lt"/>
                <a:ea typeface="Arial" panose="020B0604020202020204" pitchFamily="34" charset="0"/>
              </a:rPr>
              <a:t>I</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E</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T</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F: Internet Engineering Task Force</a:t>
            </a:r>
            <a:endParaRPr lang="en-US" sz="2000" dirty="0">
              <a:latin typeface="+mn-lt"/>
            </a:endParaRPr>
          </a:p>
        </p:txBody>
      </p:sp>
      <p:pic>
        <p:nvPicPr>
          <p:cNvPr id="4" name="Picture 3" descr="A diagram of computer networking. There are 5 linked groups. Each group has many devices. 1, mobile network. There is a smart phone, a wireless laptop, a car, a traffic light, and a tower. Each item emits a signal. The tower is wired to a router. This router is wired to the next group. 2, global I S P. There are 4 interconnected routers. The 2 bottom routers are wired to 2 routers, 1 router each, in the next group. 3, regional I S P. There are 3 interconnected routers. One router is linked to the next group. 4, home network. The router is wired to a P C, and a wifi router. A wireless laptop and a refrigerator emit signals. In group 3, regional I S P, another router is wired a router in the next group. 5, institutional network. There are 3 interconnected routers. One router is wired to 4 P C’s and a wifi router. Near the wifi router, there are 2 wireless laptops. The wifi router and laptops emit signals. Another router is connected to two serv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3752" y="1616972"/>
            <a:ext cx="3402338" cy="4451475"/>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7B1382C4-55D6-6C4F-991F-2C44A9DEBB67}"/>
                  </a:ext>
                </a:extLst>
              </p14:cNvPr>
              <p14:cNvContentPartPr/>
              <p14:nvPr/>
            </p14:nvContentPartPr>
            <p14:xfrm>
              <a:off x="1192320" y="4721400"/>
              <a:ext cx="1962720" cy="642960"/>
            </p14:xfrm>
          </p:contentPart>
        </mc:Choice>
        <mc:Fallback>
          <p:pic>
            <p:nvPicPr>
              <p:cNvPr id="5" name="Ink 4">
                <a:extLst>
                  <a:ext uri="{FF2B5EF4-FFF2-40B4-BE49-F238E27FC236}">
                    <a16:creationId xmlns:a16="http://schemas.microsoft.com/office/drawing/2014/main" id="{7B1382C4-55D6-6C4F-991F-2C44A9DEBB67}"/>
                  </a:ext>
                </a:extLst>
              </p:cNvPr>
              <p:cNvPicPr/>
              <p:nvPr/>
            </p:nvPicPr>
            <p:blipFill>
              <a:blip r:embed="rId4"/>
              <a:stretch>
                <a:fillRect/>
              </a:stretch>
            </p:blipFill>
            <p:spPr>
              <a:xfrm>
                <a:off x="1176480" y="4658040"/>
                <a:ext cx="1994040" cy="7696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E3E06724-5D8B-2F42-B05E-543EA6C07530}"/>
                  </a:ext>
                </a:extLst>
              </p14:cNvPr>
              <p14:cNvContentPartPr/>
              <p14:nvPr/>
            </p14:nvContentPartPr>
            <p14:xfrm>
              <a:off x="1290240" y="5475600"/>
              <a:ext cx="1614240" cy="231120"/>
            </p14:xfrm>
          </p:contentPart>
        </mc:Choice>
        <mc:Fallback>
          <p:pic>
            <p:nvPicPr>
              <p:cNvPr id="6" name="Ink 5">
                <a:extLst>
                  <a:ext uri="{FF2B5EF4-FFF2-40B4-BE49-F238E27FC236}">
                    <a16:creationId xmlns:a16="http://schemas.microsoft.com/office/drawing/2014/main" id="{E3E06724-5D8B-2F42-B05E-543EA6C07530}"/>
                  </a:ext>
                </a:extLst>
              </p:cNvPr>
              <p:cNvPicPr/>
              <p:nvPr/>
            </p:nvPicPr>
            <p:blipFill>
              <a:blip r:embed="rId6"/>
              <a:stretch>
                <a:fillRect/>
              </a:stretch>
            </p:blipFill>
            <p:spPr>
              <a:xfrm>
                <a:off x="1274400" y="5412240"/>
                <a:ext cx="1645560" cy="357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CBAD0A84-4B83-D74C-A122-296088372F61}"/>
                  </a:ext>
                </a:extLst>
              </p14:cNvPr>
              <p14:cNvContentPartPr/>
              <p14:nvPr/>
            </p14:nvContentPartPr>
            <p14:xfrm>
              <a:off x="1300320" y="5801760"/>
              <a:ext cx="2631240" cy="209520"/>
            </p14:xfrm>
          </p:contentPart>
        </mc:Choice>
        <mc:Fallback>
          <p:pic>
            <p:nvPicPr>
              <p:cNvPr id="7" name="Ink 6">
                <a:extLst>
                  <a:ext uri="{FF2B5EF4-FFF2-40B4-BE49-F238E27FC236}">
                    <a16:creationId xmlns:a16="http://schemas.microsoft.com/office/drawing/2014/main" id="{CBAD0A84-4B83-D74C-A122-296088372F61}"/>
                  </a:ext>
                </a:extLst>
              </p:cNvPr>
              <p:cNvPicPr/>
              <p:nvPr/>
            </p:nvPicPr>
            <p:blipFill>
              <a:blip r:embed="rId8"/>
              <a:stretch>
                <a:fillRect/>
              </a:stretch>
            </p:blipFill>
            <p:spPr>
              <a:xfrm>
                <a:off x="1284480" y="5738400"/>
                <a:ext cx="2662560" cy="336240"/>
              </a:xfrm>
              <a:prstGeom prst="rect">
                <a:avLst/>
              </a:prstGeom>
            </p:spPr>
          </p:pic>
        </mc:Fallback>
      </mc:AlternateContent>
    </p:spTree>
    <p:extLst>
      <p:ext uri="{BB962C8B-B14F-4D97-AF65-F5344CB8AC3E}">
        <p14:creationId xmlns:p14="http://schemas.microsoft.com/office/powerpoint/2010/main" val="772171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2"/>
                </a:solidFill>
                <a:ea typeface="ＭＳ Ｐゴシック" charset="-128"/>
              </a:rPr>
              <a:t>Learning Objectives </a:t>
            </a:r>
            <a:r>
              <a:rPr lang="en-US" altLang="en-US" sz="2000" b="0" dirty="0">
                <a:solidFill>
                  <a:schemeClr val="tx2"/>
                </a:solidFill>
                <a:ea typeface="ＭＳ Ｐゴシック" charset="-128"/>
              </a:rPr>
              <a:t>(6 of 7)</a:t>
            </a:r>
            <a:endParaRPr lang="en-US" sz="2000" b="0" dirty="0">
              <a:solidFill>
                <a:schemeClr val="tx2"/>
              </a:solidFill>
            </a:endParaRPr>
          </a:p>
        </p:txBody>
      </p:sp>
      <p:sp>
        <p:nvSpPr>
          <p:cNvPr id="3" name="Text Placeholder 2"/>
          <p:cNvSpPr>
            <a:spLocks noGrp="1"/>
          </p:cNvSpPr>
          <p:nvPr>
            <p:ph idx="1"/>
          </p:nvPr>
        </p:nvSpPr>
        <p:spPr/>
        <p:txBody>
          <a:bodyPr/>
          <a:lstStyle/>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1.1</a:t>
            </a:r>
            <a:r>
              <a:rPr lang="en-US" altLang="en-US" sz="2400" dirty="0">
                <a:solidFill>
                  <a:schemeClr val="tx1"/>
                </a:solidFill>
                <a:latin typeface="+mn-lt"/>
                <a:ea typeface="Arial" panose="020B0604020202020204" pitchFamily="34" charset="0"/>
              </a:rPr>
              <a:t> </a:t>
            </a:r>
            <a:r>
              <a:rPr lang="en-US" altLang="en-US" sz="2400" b="1" dirty="0">
                <a:solidFill>
                  <a:schemeClr val="tx1"/>
                </a:solidFill>
                <a:latin typeface="+mn-lt"/>
                <a:ea typeface="Arial" panose="020B0604020202020204" pitchFamily="34" charset="0"/>
              </a:rPr>
              <a:t>what is the Internet?</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1.2</a:t>
            </a:r>
            <a:r>
              <a:rPr lang="en-US" altLang="en-US" sz="2400" dirty="0">
                <a:latin typeface="+mn-lt"/>
                <a:ea typeface="Arial" panose="020B0604020202020204" pitchFamily="34" charset="0"/>
              </a:rPr>
              <a:t> network edge</a:t>
            </a:r>
          </a:p>
          <a:p>
            <a:pPr marL="741600" lvl="1" indent="-284400">
              <a:tabLst>
                <a:tab pos="898525" algn="l"/>
              </a:tabLst>
            </a:pPr>
            <a:r>
              <a:rPr lang="en-US" altLang="en-US" sz="2400" dirty="0">
                <a:latin typeface="+mn-lt"/>
                <a:ea typeface="Arial" panose="020B0604020202020204" pitchFamily="34" charset="0"/>
              </a:rPr>
              <a:t>end systems, access networks, links</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1.3</a:t>
            </a:r>
            <a:r>
              <a:rPr lang="en-US" altLang="en-US" sz="2400" dirty="0">
                <a:solidFill>
                  <a:srgbClr val="000099"/>
                </a:solidFill>
                <a:latin typeface="+mn-lt"/>
                <a:ea typeface="Arial" panose="020B0604020202020204" pitchFamily="34" charset="0"/>
              </a:rPr>
              <a:t> </a:t>
            </a:r>
            <a:r>
              <a:rPr lang="en-US" altLang="en-US" sz="2400" dirty="0">
                <a:latin typeface="+mn-lt"/>
                <a:ea typeface="Arial" panose="020B0604020202020204" pitchFamily="34" charset="0"/>
              </a:rPr>
              <a:t>network core</a:t>
            </a:r>
          </a:p>
          <a:p>
            <a:pPr marL="741600" lvl="1" indent="-284400">
              <a:tabLst>
                <a:tab pos="898525" algn="l"/>
              </a:tabLst>
            </a:pPr>
            <a:r>
              <a:rPr lang="en-US" altLang="en-US" sz="2400" dirty="0">
                <a:solidFill>
                  <a:schemeClr val="tx1"/>
                </a:solidFill>
                <a:latin typeface="+mn-lt"/>
                <a:ea typeface="Arial" panose="020B0604020202020204" pitchFamily="34" charset="0"/>
              </a:rPr>
              <a:t>packet switching, circuit switching, network structure</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1.4</a:t>
            </a:r>
            <a:r>
              <a:rPr lang="en-US" altLang="en-US" sz="2400" dirty="0">
                <a:solidFill>
                  <a:srgbClr val="000099"/>
                </a:solidFill>
                <a:latin typeface="+mn-lt"/>
                <a:ea typeface="Arial" panose="020B0604020202020204" pitchFamily="34" charset="0"/>
              </a:rPr>
              <a:t> </a:t>
            </a:r>
            <a:r>
              <a:rPr lang="en-US" altLang="en-US" sz="2400" dirty="0">
                <a:latin typeface="+mn-lt"/>
                <a:ea typeface="Arial" panose="020B0604020202020204" pitchFamily="34" charset="0"/>
              </a:rPr>
              <a:t>delay, loss, throughput in networks</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1.5</a:t>
            </a:r>
            <a:r>
              <a:rPr lang="en-US" altLang="en-US" sz="2400" dirty="0">
                <a:latin typeface="+mn-lt"/>
                <a:ea typeface="Arial" panose="020B0604020202020204" pitchFamily="34" charset="0"/>
              </a:rPr>
              <a:t> protocol layers, service models</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1.6</a:t>
            </a:r>
            <a:r>
              <a:rPr lang="en-US" altLang="en-US" sz="2400" dirty="0">
                <a:latin typeface="+mn-lt"/>
                <a:ea typeface="Arial" panose="020B0604020202020204" pitchFamily="34" charset="0"/>
              </a:rPr>
              <a:t> </a:t>
            </a:r>
            <a:r>
              <a:rPr lang="en-US" altLang="en-US" sz="2400" b="1" dirty="0">
                <a:latin typeface="+mn-lt"/>
                <a:ea typeface="Arial" panose="020B0604020202020204" pitchFamily="34" charset="0"/>
              </a:rPr>
              <a:t>networks under attack: security</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1.7</a:t>
            </a:r>
            <a:r>
              <a:rPr lang="en-US" altLang="en-US" sz="2400" dirty="0">
                <a:latin typeface="+mn-lt"/>
                <a:ea typeface="Arial" panose="020B0604020202020204" pitchFamily="34" charset="0"/>
              </a:rPr>
              <a:t> history</a:t>
            </a:r>
            <a:endParaRPr lang="en-US" sz="2400" dirty="0">
              <a:latin typeface="+mn-lt"/>
            </a:endParaRPr>
          </a:p>
        </p:txBody>
      </p:sp>
    </p:spTree>
    <p:extLst>
      <p:ext uri="{BB962C8B-B14F-4D97-AF65-F5344CB8AC3E}">
        <p14:creationId xmlns:p14="http://schemas.microsoft.com/office/powerpoint/2010/main" val="14331828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Security</a:t>
            </a:r>
          </a:p>
        </p:txBody>
      </p:sp>
      <p:sp>
        <p:nvSpPr>
          <p:cNvPr id="6" name="Content Placeholder 5"/>
          <p:cNvSpPr>
            <a:spLocks noGrp="1"/>
          </p:cNvSpPr>
          <p:nvPr>
            <p:ph idx="1"/>
          </p:nvPr>
        </p:nvSpPr>
        <p:spPr>
          <a:xfrm>
            <a:off x="457200" y="1600200"/>
            <a:ext cx="8229600" cy="2956302"/>
          </a:xfrm>
        </p:spPr>
        <p:txBody>
          <a:bodyPr/>
          <a:lstStyle/>
          <a:p>
            <a:pPr indent="-255600" eaLnBrk="1" hangingPunct="1"/>
            <a:r>
              <a:rPr lang="en-US" altLang="en-US" sz="2200" b="1" dirty="0">
                <a:solidFill>
                  <a:schemeClr val="tx1"/>
                </a:solidFill>
                <a:latin typeface="+mn-lt"/>
                <a:ea typeface="ＭＳ Ｐゴシック" panose="020B0600070205080204" pitchFamily="34" charset="-128"/>
              </a:rPr>
              <a:t>field of network security:</a:t>
            </a:r>
          </a:p>
          <a:p>
            <a:pPr marL="741600" lvl="1" indent="-284400" eaLnBrk="1" hangingPunct="1"/>
            <a:r>
              <a:rPr lang="en-US" altLang="en-US" sz="2200" dirty="0">
                <a:latin typeface="+mn-lt"/>
                <a:ea typeface="Arial" panose="020B0604020202020204" pitchFamily="34" charset="0"/>
              </a:rPr>
              <a:t>how bad guys can attack computer networks</a:t>
            </a:r>
          </a:p>
          <a:p>
            <a:pPr marL="741600" lvl="1" indent="-284400" eaLnBrk="1" hangingPunct="1"/>
            <a:r>
              <a:rPr lang="en-US" altLang="en-US" sz="2200" dirty="0">
                <a:latin typeface="+mn-lt"/>
                <a:ea typeface="Arial" panose="020B0604020202020204" pitchFamily="34" charset="0"/>
              </a:rPr>
              <a:t>how we can defend networks against attacks</a:t>
            </a:r>
          </a:p>
          <a:p>
            <a:pPr marL="741600" lvl="1" indent="-284400" eaLnBrk="1" hangingPunct="1"/>
            <a:r>
              <a:rPr lang="en-US" altLang="en-US" sz="2200" dirty="0">
                <a:latin typeface="+mn-lt"/>
                <a:ea typeface="Arial" panose="020B0604020202020204" pitchFamily="34" charset="0"/>
              </a:rPr>
              <a:t>how to design architectures that are immune to attacks</a:t>
            </a:r>
          </a:p>
          <a:p>
            <a:pPr indent="-255600" eaLnBrk="1" hangingPunct="1"/>
            <a:r>
              <a:rPr lang="en-US" altLang="en-US" sz="2200" b="1" dirty="0">
                <a:solidFill>
                  <a:schemeClr val="tx1"/>
                </a:solidFill>
                <a:latin typeface="+mn-lt"/>
                <a:ea typeface="ＭＳ Ｐゴシック" panose="020B0600070205080204" pitchFamily="34" charset="-128"/>
              </a:rPr>
              <a:t>Internet not originally designed with (much) security in mind</a:t>
            </a:r>
          </a:p>
          <a:p>
            <a:pPr marL="741600" lvl="1" indent="-284400" eaLnBrk="1" hangingPunct="1"/>
            <a:r>
              <a:rPr lang="en-US" altLang="en-US" sz="2200" b="1" dirty="0">
                <a:latin typeface="+mn-lt"/>
                <a:ea typeface="Arial" panose="020B0604020202020204" pitchFamily="34" charset="0"/>
              </a:rPr>
              <a:t>original vision:</a:t>
            </a:r>
            <a:r>
              <a:rPr lang="en-US" altLang="en-US" sz="2200" dirty="0">
                <a:latin typeface="+mn-lt"/>
                <a:ea typeface="Arial" panose="020B0604020202020204" pitchFamily="34" charset="0"/>
              </a:rPr>
              <a:t> </a:t>
            </a:r>
            <a:r>
              <a:rPr lang="en-US" altLang="ja-JP" sz="2200" dirty="0">
                <a:latin typeface="+mn-lt"/>
                <a:ea typeface="ＭＳ Ｐゴシック" panose="020B0600070205080204" pitchFamily="34" charset="-128"/>
              </a:rPr>
              <a:t>“a group of mutually trusting users</a:t>
            </a:r>
            <a:endParaRPr lang="en-US" dirty="0">
              <a:latin typeface="+mn-lt"/>
            </a:endParaRPr>
          </a:p>
        </p:txBody>
      </p:sp>
      <p:sp>
        <p:nvSpPr>
          <p:cNvPr id="7" name="Content Placeholder 6"/>
          <p:cNvSpPr>
            <a:spLocks noGrp="1"/>
          </p:cNvSpPr>
          <p:nvPr>
            <p:ph idx="13"/>
          </p:nvPr>
        </p:nvSpPr>
        <p:spPr>
          <a:xfrm>
            <a:off x="1185621" y="4583972"/>
            <a:ext cx="4486759" cy="467935"/>
          </a:xfrm>
        </p:spPr>
        <p:txBody>
          <a:bodyPr/>
          <a:lstStyle/>
          <a:p>
            <a:pPr marL="284163" indent="-284163">
              <a:spcBef>
                <a:spcPts val="600"/>
              </a:spcBef>
              <a:buNone/>
            </a:pPr>
            <a:r>
              <a:rPr lang="en-US" altLang="ja-JP" sz="2200" dirty="0">
                <a:latin typeface="+mn-lt"/>
                <a:ea typeface="ＭＳ Ｐゴシック" panose="020B0600070205080204" pitchFamily="34" charset="-128"/>
              </a:rPr>
              <a:t>attached to a transparent network”</a:t>
            </a:r>
            <a:endParaRPr lang="en-US" sz="2200" dirty="0">
              <a:latin typeface="+mn-lt"/>
            </a:endParaRPr>
          </a:p>
        </p:txBody>
      </p:sp>
      <p:pic>
        <p:nvPicPr>
          <p:cNvPr id="9" name="Picture 8" descr="A smiley f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3825" y="4724710"/>
            <a:ext cx="292907" cy="280703"/>
          </a:xfrm>
          <a:prstGeom prst="rect">
            <a:avLst/>
          </a:prstGeom>
        </p:spPr>
      </p:pic>
      <p:sp>
        <p:nvSpPr>
          <p:cNvPr id="8" name="Content Placeholder 7"/>
          <p:cNvSpPr>
            <a:spLocks noGrp="1"/>
          </p:cNvSpPr>
          <p:nvPr>
            <p:ph idx="14"/>
          </p:nvPr>
        </p:nvSpPr>
        <p:spPr>
          <a:xfrm>
            <a:off x="473720" y="5051907"/>
            <a:ext cx="8229600" cy="919336"/>
          </a:xfrm>
        </p:spPr>
        <p:txBody>
          <a:bodyPr/>
          <a:lstStyle/>
          <a:p>
            <a:pPr marL="741600" lvl="1" indent="-284400" eaLnBrk="1" hangingPunct="1"/>
            <a:r>
              <a:rPr lang="en-US" altLang="en-US" sz="2200" dirty="0">
                <a:latin typeface="+mn-lt"/>
                <a:ea typeface="Arial" panose="020B0604020202020204" pitchFamily="34" charset="0"/>
              </a:rPr>
              <a:t>Internet protocol designers playing </a:t>
            </a:r>
            <a:r>
              <a:rPr lang="en-US" altLang="ja-JP" sz="2200" dirty="0">
                <a:latin typeface="+mn-lt"/>
                <a:ea typeface="ＭＳ Ｐゴシック" panose="020B0600070205080204" pitchFamily="34" charset="-128"/>
              </a:rPr>
              <a:t>“catch-up”</a:t>
            </a:r>
          </a:p>
          <a:p>
            <a:pPr marL="741600" lvl="1" indent="-284400" eaLnBrk="1" hangingPunct="1"/>
            <a:r>
              <a:rPr lang="en-US" altLang="en-US" sz="2200" dirty="0">
                <a:latin typeface="+mn-lt"/>
                <a:ea typeface="Arial" panose="020B0604020202020204" pitchFamily="34" charset="0"/>
              </a:rPr>
              <a:t>security considerations in all layers!</a:t>
            </a:r>
            <a:endParaRPr lang="en-US" dirty="0">
              <a:latin typeface="+mn-lt"/>
            </a:endParaRPr>
          </a:p>
        </p:txBody>
      </p:sp>
    </p:spTree>
    <p:extLst>
      <p:ext uri="{BB962C8B-B14F-4D97-AF65-F5344CB8AC3E}">
        <p14:creationId xmlns:p14="http://schemas.microsoft.com/office/powerpoint/2010/main" val="4810200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 Guys: Put Malware into Hosts via Internet</a:t>
            </a:r>
          </a:p>
        </p:txBody>
      </p:sp>
      <p:sp>
        <p:nvSpPr>
          <p:cNvPr id="3" name="Text Placeholder 2"/>
          <p:cNvSpPr>
            <a:spLocks noGrp="1"/>
          </p:cNvSpPr>
          <p:nvPr>
            <p:ph type="body" idx="1"/>
          </p:nvPr>
        </p:nvSpPr>
        <p:spPr/>
        <p:txBody>
          <a:bodyPr/>
          <a:lstStyle/>
          <a:p>
            <a:pPr eaLnBrk="1" hangingPunct="1"/>
            <a:r>
              <a:rPr lang="en-US" altLang="en-US" sz="2400" dirty="0">
                <a:latin typeface="+mn-lt"/>
                <a:ea typeface="ＭＳ Ｐゴシック" panose="020B0600070205080204" pitchFamily="34" charset="-128"/>
              </a:rPr>
              <a:t>malware can get in host from:</a:t>
            </a:r>
            <a:endParaRPr lang="en-US" altLang="en-US" sz="2400" dirty="0">
              <a:solidFill>
                <a:srgbClr val="000099"/>
              </a:solidFill>
              <a:latin typeface="+mn-lt"/>
              <a:ea typeface="ＭＳ Ｐゴシック" panose="020B0600070205080204" pitchFamily="34" charset="-128"/>
            </a:endParaRPr>
          </a:p>
          <a:p>
            <a:pPr marL="741600" lvl="1" indent="-284400" eaLnBrk="1" hangingPunct="1"/>
            <a:r>
              <a:rPr lang="en-US" altLang="en-US" sz="2400" b="1" dirty="0">
                <a:solidFill>
                  <a:schemeClr val="tx1"/>
                </a:solidFill>
                <a:latin typeface="+mn-lt"/>
                <a:ea typeface="Arial" panose="020B0604020202020204" pitchFamily="34" charset="0"/>
              </a:rPr>
              <a:t>virus:</a:t>
            </a:r>
            <a:r>
              <a:rPr lang="en-US" altLang="en-US" sz="2400" i="1" dirty="0">
                <a:solidFill>
                  <a:srgbClr val="000099"/>
                </a:solidFill>
                <a:latin typeface="+mn-lt"/>
                <a:ea typeface="Arial" panose="020B0604020202020204" pitchFamily="34" charset="0"/>
              </a:rPr>
              <a:t> </a:t>
            </a:r>
            <a:r>
              <a:rPr lang="en-US" altLang="en-US" sz="2400" dirty="0">
                <a:latin typeface="+mn-lt"/>
                <a:ea typeface="Arial" panose="020B0604020202020204" pitchFamily="34" charset="0"/>
              </a:rPr>
              <a:t>self-replicating infection by receiving/executing object (e.g., e-mail attachment)</a:t>
            </a:r>
          </a:p>
          <a:p>
            <a:pPr marL="741600" lvl="1" indent="-284400" eaLnBrk="1" hangingPunct="1"/>
            <a:r>
              <a:rPr lang="en-US" altLang="en-US" sz="2400" b="1" dirty="0">
                <a:solidFill>
                  <a:schemeClr val="tx1"/>
                </a:solidFill>
                <a:latin typeface="+mn-lt"/>
                <a:ea typeface="Arial" panose="020B0604020202020204" pitchFamily="34" charset="0"/>
              </a:rPr>
              <a:t>worm:</a:t>
            </a:r>
            <a:r>
              <a:rPr lang="en-US" altLang="en-US" sz="2400" i="1" dirty="0">
                <a:solidFill>
                  <a:srgbClr val="000099"/>
                </a:solidFill>
                <a:latin typeface="+mn-lt"/>
                <a:ea typeface="Arial" panose="020B0604020202020204" pitchFamily="34" charset="0"/>
              </a:rPr>
              <a:t> </a:t>
            </a:r>
            <a:r>
              <a:rPr lang="en-US" altLang="en-US" sz="2400" dirty="0">
                <a:latin typeface="+mn-lt"/>
                <a:ea typeface="Arial" panose="020B0604020202020204" pitchFamily="34" charset="0"/>
              </a:rPr>
              <a:t>self-replicating infection by passively receiving object that gets itself executed</a:t>
            </a:r>
          </a:p>
          <a:p>
            <a:pPr eaLnBrk="1" hangingPunct="1"/>
            <a:r>
              <a:rPr lang="en-US" altLang="en-US" sz="2400" b="1" dirty="0">
                <a:solidFill>
                  <a:schemeClr val="tx1"/>
                </a:solidFill>
                <a:latin typeface="+mn-lt"/>
                <a:ea typeface="ＭＳ Ｐゴシック" panose="020B0600070205080204" pitchFamily="34" charset="-128"/>
              </a:rPr>
              <a:t>spyware malware</a:t>
            </a:r>
            <a:r>
              <a:rPr lang="en-US" altLang="en-US" sz="2400" dirty="0">
                <a:latin typeface="+mn-lt"/>
                <a:ea typeface="ＭＳ Ｐゴシック" panose="020B0600070205080204" pitchFamily="34" charset="-128"/>
              </a:rPr>
              <a:t> can record keystrokes, web sites visited, upload info to collection site</a:t>
            </a:r>
          </a:p>
          <a:p>
            <a:pPr eaLnBrk="1" hangingPunct="1"/>
            <a:r>
              <a:rPr lang="en-US" altLang="en-US" sz="2400" dirty="0">
                <a:latin typeface="+mn-lt"/>
                <a:ea typeface="ＭＳ Ｐゴシック" panose="020B0600070205080204" pitchFamily="34" charset="-128"/>
              </a:rPr>
              <a:t>infected host can be enrolled in </a:t>
            </a:r>
            <a:r>
              <a:rPr lang="en-US" altLang="en-US" sz="2400" b="1" dirty="0">
                <a:solidFill>
                  <a:schemeClr val="tx1"/>
                </a:solidFill>
                <a:latin typeface="+mn-lt"/>
                <a:ea typeface="ＭＳ Ｐゴシック" panose="020B0600070205080204" pitchFamily="34" charset="-128"/>
              </a:rPr>
              <a:t>botnet,</a:t>
            </a:r>
            <a:r>
              <a:rPr lang="en-US" altLang="en-US" sz="2400" dirty="0">
                <a:latin typeface="+mn-lt"/>
                <a:ea typeface="ＭＳ Ｐゴシック" panose="020B0600070205080204" pitchFamily="34" charset="-128"/>
              </a:rPr>
              <a:t> used for spam. D</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D</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o</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S attacks</a:t>
            </a:r>
            <a:endParaRPr lang="en-US" sz="2400" dirty="0">
              <a:latin typeface="+mn-lt"/>
            </a:endParaRPr>
          </a:p>
        </p:txBody>
      </p:sp>
    </p:spTree>
    <p:extLst>
      <p:ext uri="{BB962C8B-B14F-4D97-AF65-F5344CB8AC3E}">
        <p14:creationId xmlns:p14="http://schemas.microsoft.com/office/powerpoint/2010/main" val="26414745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 Guys: Attack Server, Network Infrastructure</a:t>
            </a:r>
          </a:p>
        </p:txBody>
      </p:sp>
      <p:sp>
        <p:nvSpPr>
          <p:cNvPr id="4" name="Content Placeholder 3"/>
          <p:cNvSpPr>
            <a:spLocks noGrp="1"/>
          </p:cNvSpPr>
          <p:nvPr>
            <p:ph idx="1"/>
          </p:nvPr>
        </p:nvSpPr>
        <p:spPr>
          <a:xfrm>
            <a:off x="457200" y="1600200"/>
            <a:ext cx="8229600" cy="1143000"/>
          </a:xfrm>
        </p:spPr>
        <p:txBody>
          <a:bodyPr/>
          <a:lstStyle/>
          <a:p>
            <a:pPr marL="0" indent="0">
              <a:buNone/>
            </a:pPr>
            <a:r>
              <a:rPr lang="en-US" altLang="en-US" sz="2200" b="1" dirty="0">
                <a:solidFill>
                  <a:schemeClr val="tx1"/>
                </a:solidFill>
                <a:latin typeface="+mn-lt"/>
                <a:ea typeface="ＭＳ Ｐゴシック" panose="020B0600070205080204" pitchFamily="34" charset="-128"/>
              </a:rPr>
              <a:t>Denial of Service (D</a:t>
            </a:r>
            <a:r>
              <a:rPr lang="en-US" altLang="en-US" sz="100" b="1" dirty="0">
                <a:solidFill>
                  <a:schemeClr val="tx1"/>
                </a:solidFill>
                <a:latin typeface="+mn-lt"/>
                <a:ea typeface="ＭＳ Ｐゴシック" panose="020B0600070205080204" pitchFamily="34" charset="-128"/>
              </a:rPr>
              <a:t> </a:t>
            </a:r>
            <a:r>
              <a:rPr lang="en-US" altLang="en-US" sz="2200" b="1" dirty="0">
                <a:solidFill>
                  <a:schemeClr val="tx1"/>
                </a:solidFill>
                <a:latin typeface="+mn-lt"/>
                <a:ea typeface="ＭＳ Ｐゴシック" panose="020B0600070205080204" pitchFamily="34" charset="-128"/>
              </a:rPr>
              <a:t>o</a:t>
            </a:r>
            <a:r>
              <a:rPr lang="en-US" altLang="en-US" sz="100" b="1" dirty="0">
                <a:solidFill>
                  <a:schemeClr val="tx1"/>
                </a:solidFill>
                <a:latin typeface="+mn-lt"/>
                <a:ea typeface="ＭＳ Ｐゴシック" panose="020B0600070205080204" pitchFamily="34" charset="-128"/>
              </a:rPr>
              <a:t> </a:t>
            </a:r>
            <a:r>
              <a:rPr lang="en-US" altLang="en-US" sz="2200" b="1" dirty="0">
                <a:solidFill>
                  <a:schemeClr val="tx1"/>
                </a:solidFill>
                <a:latin typeface="+mn-lt"/>
                <a:ea typeface="ＭＳ Ｐゴシック" panose="020B0600070205080204" pitchFamily="34" charset="-128"/>
              </a:rPr>
              <a:t>S):</a:t>
            </a:r>
            <a:r>
              <a:rPr lang="en-US" altLang="en-US" sz="2200" dirty="0">
                <a:latin typeface="+mn-lt"/>
                <a:ea typeface="ＭＳ Ｐゴシック" panose="020B0600070205080204" pitchFamily="34" charset="-128"/>
              </a:rPr>
              <a:t> attackers make resources (server, bandwidth) unavailable to legitimate traffic by overwhelming resource with bogus traffic</a:t>
            </a:r>
            <a:endParaRPr lang="en-US" sz="2200" dirty="0">
              <a:latin typeface="+mn-lt"/>
            </a:endParaRPr>
          </a:p>
        </p:txBody>
      </p:sp>
      <p:sp>
        <p:nvSpPr>
          <p:cNvPr id="5" name="Content Placeholder 4"/>
          <p:cNvSpPr>
            <a:spLocks noGrp="1"/>
          </p:cNvSpPr>
          <p:nvPr>
            <p:ph idx="13"/>
          </p:nvPr>
        </p:nvSpPr>
        <p:spPr>
          <a:xfrm>
            <a:off x="457200" y="3030749"/>
            <a:ext cx="4245429" cy="2863865"/>
          </a:xfrm>
        </p:spPr>
        <p:txBody>
          <a:bodyPr/>
          <a:lstStyle/>
          <a:p>
            <a:pPr marL="432000" indent="-432000">
              <a:buFont typeface="+mj-lt"/>
              <a:buAutoNum type="arabicPeriod"/>
            </a:pPr>
            <a:r>
              <a:rPr lang="en-US" altLang="en-US" sz="2200" dirty="0">
                <a:latin typeface="+mn-lt"/>
              </a:rPr>
              <a:t>select target</a:t>
            </a:r>
          </a:p>
          <a:p>
            <a:pPr marL="432000" indent="-432000">
              <a:buFont typeface="+mj-lt"/>
              <a:buAutoNum type="arabicPeriod"/>
            </a:pPr>
            <a:r>
              <a:rPr lang="en-US" altLang="en-US" sz="2200" dirty="0">
                <a:latin typeface="+mn-lt"/>
              </a:rPr>
              <a:t>break into hosts around the network (see botnet)</a:t>
            </a:r>
          </a:p>
          <a:p>
            <a:pPr marL="432000" indent="-432000">
              <a:buFont typeface="+mj-lt"/>
              <a:buAutoNum type="arabicPeriod"/>
            </a:pPr>
            <a:r>
              <a:rPr lang="en-US" altLang="en-US" sz="2200" dirty="0">
                <a:latin typeface="+mn-lt"/>
              </a:rPr>
              <a:t>send packets to target from compromised hosts</a:t>
            </a:r>
            <a:endParaRPr lang="en-US" sz="2200" dirty="0">
              <a:latin typeface="+mn-lt"/>
            </a:endParaRPr>
          </a:p>
        </p:txBody>
      </p:sp>
      <p:pic>
        <p:nvPicPr>
          <p:cNvPr id="8" name="Picture 7" descr="A target server is surrounded by P C’s. Several of the P C’s try to attach the target serv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2246" y="3077450"/>
            <a:ext cx="2916170" cy="2908182"/>
          </a:xfrm>
          <a:prstGeom prst="rect">
            <a:avLst/>
          </a:prstGeom>
        </p:spPr>
      </p:pic>
    </p:spTree>
    <p:extLst>
      <p:ext uri="{BB962C8B-B14F-4D97-AF65-F5344CB8AC3E}">
        <p14:creationId xmlns:p14="http://schemas.microsoft.com/office/powerpoint/2010/main" val="11019247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 Guys Can Sniff Packets</a:t>
            </a:r>
          </a:p>
        </p:txBody>
      </p:sp>
      <p:sp>
        <p:nvSpPr>
          <p:cNvPr id="3" name="Content Placeholder 2"/>
          <p:cNvSpPr>
            <a:spLocks noGrp="1"/>
          </p:cNvSpPr>
          <p:nvPr>
            <p:ph idx="1"/>
          </p:nvPr>
        </p:nvSpPr>
        <p:spPr>
          <a:xfrm>
            <a:off x="457200" y="1600199"/>
            <a:ext cx="8229600" cy="1943101"/>
          </a:xfrm>
        </p:spPr>
        <p:txBody>
          <a:bodyPr/>
          <a:lstStyle/>
          <a:p>
            <a:pPr marL="0" indent="0" eaLnBrk="1" hangingPunct="1">
              <a:buFont typeface="Wingdings" panose="05000000000000000000" pitchFamily="2" charset="2"/>
              <a:buNone/>
            </a:pPr>
            <a:r>
              <a:rPr lang="en-US" altLang="en-US" sz="2200" b="1" dirty="0">
                <a:solidFill>
                  <a:schemeClr val="tx1"/>
                </a:solidFill>
                <a:latin typeface="+mn-lt"/>
                <a:ea typeface="ＭＳ Ｐゴシック" panose="020B0600070205080204" pitchFamily="34" charset="-128"/>
              </a:rPr>
              <a:t>packet </a:t>
            </a:r>
            <a:r>
              <a:rPr lang="en-US" altLang="ja-JP" sz="2200" b="1" dirty="0">
                <a:solidFill>
                  <a:schemeClr val="tx1"/>
                </a:solidFill>
                <a:latin typeface="+mn-lt"/>
                <a:ea typeface="ＭＳ Ｐゴシック" panose="020B0600070205080204" pitchFamily="34" charset="-128"/>
              </a:rPr>
              <a:t>“sniffing”:</a:t>
            </a:r>
            <a:endParaRPr lang="en-US" altLang="ja-JP" sz="2200" i="1" dirty="0">
              <a:solidFill>
                <a:srgbClr val="FF0000"/>
              </a:solidFill>
              <a:latin typeface="+mn-lt"/>
              <a:ea typeface="ＭＳ Ｐゴシック" panose="020B0600070205080204" pitchFamily="34" charset="-128"/>
            </a:endParaRPr>
          </a:p>
          <a:p>
            <a:pPr indent="-255600"/>
            <a:r>
              <a:rPr lang="en-US" altLang="en-US" sz="2200" dirty="0">
                <a:latin typeface="+mn-lt"/>
                <a:ea typeface="Arial" panose="020B0604020202020204" pitchFamily="34" charset="0"/>
              </a:rPr>
              <a:t>broadcast media (shared Ethernet, wireless)</a:t>
            </a:r>
          </a:p>
          <a:p>
            <a:pPr indent="-255600"/>
            <a:r>
              <a:rPr lang="en-US" altLang="en-US" sz="2200" dirty="0">
                <a:latin typeface="+mn-lt"/>
                <a:ea typeface="Arial" panose="020B0604020202020204" pitchFamily="34" charset="0"/>
              </a:rPr>
              <a:t>promiscuous network interface reads/records all packets (e.g., including passwords!) passing by</a:t>
            </a:r>
            <a:endParaRPr lang="en-US" sz="2200" dirty="0"/>
          </a:p>
        </p:txBody>
      </p:sp>
      <p:pic>
        <p:nvPicPr>
          <p:cNvPr id="5" name="Picture 4" descr="A server, A, is connected to a router, a compromised P C, C, and a P C, B. A connection from P C B to server A reads as follows. S r c, B. Dest, A. Payload. The connection also goes to P C 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9596" y="3711323"/>
            <a:ext cx="4604808" cy="1670774"/>
          </a:xfrm>
          <a:prstGeom prst="rect">
            <a:avLst/>
          </a:prstGeom>
        </p:spPr>
      </p:pic>
      <p:sp>
        <p:nvSpPr>
          <p:cNvPr id="4" name="Content Placeholder 3"/>
          <p:cNvSpPr>
            <a:spLocks noGrp="1"/>
          </p:cNvSpPr>
          <p:nvPr>
            <p:ph idx="13"/>
          </p:nvPr>
        </p:nvSpPr>
        <p:spPr>
          <a:xfrm>
            <a:off x="457200" y="5551714"/>
            <a:ext cx="8229600" cy="783772"/>
          </a:xfrm>
        </p:spPr>
        <p:txBody>
          <a:bodyPr/>
          <a:lstStyle/>
          <a:p>
            <a:pPr marL="256032" lvl="1" indent="-255600">
              <a:spcBef>
                <a:spcPts val="1500"/>
              </a:spcBef>
              <a:buFont typeface="Arial"/>
              <a:buChar char="•"/>
            </a:pPr>
            <a:r>
              <a:rPr lang="en-US" sz="2200" dirty="0">
                <a:latin typeface="+mn-lt"/>
                <a:ea typeface="ＭＳ Ｐゴシック" charset="0"/>
                <a:cs typeface="ＭＳ Ｐゴシック" charset="0"/>
              </a:rPr>
              <a:t>wireshark software used for end-of-chapter labs is a (free) packet-sniffer</a:t>
            </a:r>
            <a:endParaRPr lang="en-US" dirty="0"/>
          </a:p>
        </p:txBody>
      </p:sp>
    </p:spTree>
    <p:extLst>
      <p:ext uri="{BB962C8B-B14F-4D97-AF65-F5344CB8AC3E}">
        <p14:creationId xmlns:p14="http://schemas.microsoft.com/office/powerpoint/2010/main" val="12710789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 Guys Can Use Fake Addresses</a:t>
            </a:r>
          </a:p>
        </p:txBody>
      </p:sp>
      <p:sp>
        <p:nvSpPr>
          <p:cNvPr id="3" name="Content Placeholder 2"/>
          <p:cNvSpPr>
            <a:spLocks noGrp="1"/>
          </p:cNvSpPr>
          <p:nvPr>
            <p:ph idx="1"/>
          </p:nvPr>
        </p:nvSpPr>
        <p:spPr>
          <a:xfrm>
            <a:off x="457200" y="1600200"/>
            <a:ext cx="8229600" cy="685800"/>
          </a:xfrm>
        </p:spPr>
        <p:txBody>
          <a:bodyPr/>
          <a:lstStyle/>
          <a:p>
            <a:pPr eaLnBrk="1" hangingPunct="1">
              <a:buFont typeface="Wingdings" panose="05000000000000000000" pitchFamily="2" charset="2"/>
              <a:buNone/>
            </a:pPr>
            <a:r>
              <a:rPr lang="en-US" altLang="en-US" sz="2400" b="1" dirty="0">
                <a:solidFill>
                  <a:schemeClr val="tx1"/>
                </a:solidFill>
                <a:latin typeface="+mn-lt"/>
                <a:ea typeface="ＭＳ Ｐゴシック" panose="020B0600070205080204" pitchFamily="34" charset="-128"/>
              </a:rPr>
              <a:t>I</a:t>
            </a:r>
            <a:r>
              <a:rPr lang="en-US" altLang="en-US" sz="100" b="1" dirty="0">
                <a:solidFill>
                  <a:schemeClr val="tx1"/>
                </a:solidFill>
                <a:latin typeface="+mn-lt"/>
                <a:ea typeface="ＭＳ Ｐゴシック" panose="020B0600070205080204" pitchFamily="34" charset="-128"/>
              </a:rPr>
              <a:t> </a:t>
            </a:r>
            <a:r>
              <a:rPr lang="en-US" altLang="en-US" sz="2400" b="1" dirty="0">
                <a:solidFill>
                  <a:schemeClr val="tx1"/>
                </a:solidFill>
                <a:latin typeface="+mn-lt"/>
                <a:ea typeface="ＭＳ Ｐゴシック" panose="020B0600070205080204" pitchFamily="34" charset="-128"/>
              </a:rPr>
              <a:t>P spoofing:</a:t>
            </a:r>
            <a:r>
              <a:rPr lang="en-US" altLang="en-US" sz="2400" b="1" i="1" dirty="0">
                <a:solidFill>
                  <a:srgbClr val="FF3300"/>
                </a:solidFill>
                <a:latin typeface="+mn-lt"/>
                <a:ea typeface="ＭＳ Ｐゴシック" panose="020B0600070205080204" pitchFamily="34" charset="-128"/>
              </a:rPr>
              <a:t> </a:t>
            </a:r>
            <a:r>
              <a:rPr lang="en-US" altLang="en-US" sz="2400" dirty="0">
                <a:latin typeface="+mn-lt"/>
                <a:ea typeface="ＭＳ Ｐゴシック" panose="020B0600070205080204" pitchFamily="34" charset="-128"/>
              </a:rPr>
              <a:t>send packet with false source address</a:t>
            </a:r>
          </a:p>
        </p:txBody>
      </p:sp>
      <p:pic>
        <p:nvPicPr>
          <p:cNvPr id="6" name="Picture 5" descr="A server, A, is connected to a router, a compromised P C, C, and a P C, B. A connection from P C C to server A reads as follows. S r c, B. Dest, A. Payloa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2678793"/>
            <a:ext cx="7086600" cy="2578100"/>
          </a:xfrm>
          <a:prstGeom prst="rect">
            <a:avLst/>
          </a:prstGeom>
        </p:spPr>
      </p:pic>
      <p:sp>
        <p:nvSpPr>
          <p:cNvPr id="4" name="Content Placeholder 3"/>
          <p:cNvSpPr>
            <a:spLocks noGrp="1"/>
          </p:cNvSpPr>
          <p:nvPr>
            <p:ph idx="13"/>
          </p:nvPr>
        </p:nvSpPr>
        <p:spPr>
          <a:xfrm>
            <a:off x="457200" y="5649686"/>
            <a:ext cx="8229600" cy="522514"/>
          </a:xfrm>
        </p:spPr>
        <p:txBody>
          <a:bodyPr/>
          <a:lstStyle/>
          <a:p>
            <a:pPr marL="0" indent="0">
              <a:buNone/>
            </a:pPr>
            <a:r>
              <a:rPr lang="en-US" altLang="en-US" sz="2400" b="1" dirty="0">
                <a:latin typeface="+mn-lt"/>
              </a:rPr>
              <a:t>… lots more on security (throughout, Chapter 8)</a:t>
            </a:r>
            <a:endParaRPr lang="en-US" dirty="0"/>
          </a:p>
        </p:txBody>
      </p:sp>
    </p:spTree>
    <p:extLst>
      <p:ext uri="{BB962C8B-B14F-4D97-AF65-F5344CB8AC3E}">
        <p14:creationId xmlns:p14="http://schemas.microsoft.com/office/powerpoint/2010/main" val="6683004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2"/>
                </a:solidFill>
                <a:ea typeface="ＭＳ Ｐゴシック" charset="-128"/>
              </a:rPr>
              <a:t>Learning Objectives </a:t>
            </a:r>
            <a:r>
              <a:rPr lang="en-US" altLang="en-US" sz="2000" b="0" dirty="0">
                <a:solidFill>
                  <a:schemeClr val="tx2"/>
                </a:solidFill>
                <a:ea typeface="ＭＳ Ｐゴシック" charset="-128"/>
              </a:rPr>
              <a:t>(7 of 7)</a:t>
            </a:r>
            <a:endParaRPr lang="en-US" sz="2000" b="0" dirty="0">
              <a:solidFill>
                <a:schemeClr val="tx2"/>
              </a:solidFill>
            </a:endParaRPr>
          </a:p>
        </p:txBody>
      </p:sp>
      <p:sp>
        <p:nvSpPr>
          <p:cNvPr id="3" name="Text Placeholder 2"/>
          <p:cNvSpPr>
            <a:spLocks noGrp="1"/>
          </p:cNvSpPr>
          <p:nvPr>
            <p:ph idx="1"/>
          </p:nvPr>
        </p:nvSpPr>
        <p:spPr/>
        <p:txBody>
          <a:bodyPr/>
          <a:lstStyle/>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1.1</a:t>
            </a:r>
            <a:r>
              <a:rPr lang="en-US" altLang="en-US" sz="2400" dirty="0">
                <a:solidFill>
                  <a:schemeClr val="tx1"/>
                </a:solidFill>
                <a:latin typeface="+mn-lt"/>
                <a:ea typeface="Arial" panose="020B0604020202020204" pitchFamily="34" charset="0"/>
              </a:rPr>
              <a:t> what is the Internet?</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1.2</a:t>
            </a:r>
            <a:r>
              <a:rPr lang="en-US" altLang="en-US" sz="2400" dirty="0">
                <a:latin typeface="+mn-lt"/>
                <a:ea typeface="Arial" panose="020B0604020202020204" pitchFamily="34" charset="0"/>
              </a:rPr>
              <a:t> network edge</a:t>
            </a:r>
          </a:p>
          <a:p>
            <a:pPr marL="741600" lvl="1" indent="-284400">
              <a:tabLst>
                <a:tab pos="898525" algn="l"/>
              </a:tabLst>
            </a:pPr>
            <a:r>
              <a:rPr lang="en-US" altLang="en-US" sz="2400" dirty="0">
                <a:latin typeface="+mn-lt"/>
                <a:ea typeface="Arial" panose="020B0604020202020204" pitchFamily="34" charset="0"/>
              </a:rPr>
              <a:t>end systems, access networks, links</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1.3</a:t>
            </a:r>
            <a:r>
              <a:rPr lang="en-US" altLang="en-US" sz="2400" dirty="0">
                <a:solidFill>
                  <a:srgbClr val="000099"/>
                </a:solidFill>
                <a:latin typeface="+mn-lt"/>
                <a:ea typeface="Arial" panose="020B0604020202020204" pitchFamily="34" charset="0"/>
              </a:rPr>
              <a:t> </a:t>
            </a:r>
            <a:r>
              <a:rPr lang="en-US" altLang="en-US" sz="2400" dirty="0">
                <a:latin typeface="+mn-lt"/>
                <a:ea typeface="Arial" panose="020B0604020202020204" pitchFamily="34" charset="0"/>
              </a:rPr>
              <a:t>network core</a:t>
            </a:r>
          </a:p>
          <a:p>
            <a:pPr marL="741600" lvl="1" indent="-284400">
              <a:tabLst>
                <a:tab pos="898525" algn="l"/>
              </a:tabLst>
            </a:pPr>
            <a:r>
              <a:rPr lang="en-US" altLang="en-US" sz="2400" dirty="0">
                <a:solidFill>
                  <a:schemeClr val="tx1"/>
                </a:solidFill>
                <a:latin typeface="+mn-lt"/>
                <a:ea typeface="Arial" panose="020B0604020202020204" pitchFamily="34" charset="0"/>
              </a:rPr>
              <a:t>packet switching, circuit switching, network structure</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1.4</a:t>
            </a:r>
            <a:r>
              <a:rPr lang="en-US" altLang="en-US" sz="2400" dirty="0">
                <a:solidFill>
                  <a:srgbClr val="000099"/>
                </a:solidFill>
                <a:latin typeface="+mn-lt"/>
                <a:ea typeface="Arial" panose="020B0604020202020204" pitchFamily="34" charset="0"/>
              </a:rPr>
              <a:t> </a:t>
            </a:r>
            <a:r>
              <a:rPr lang="en-US" altLang="en-US" sz="2400" dirty="0">
                <a:latin typeface="+mn-lt"/>
                <a:ea typeface="Arial" panose="020B0604020202020204" pitchFamily="34" charset="0"/>
              </a:rPr>
              <a:t>delay, loss, throughput in networks</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1.5</a:t>
            </a:r>
            <a:r>
              <a:rPr lang="en-US" altLang="en-US" sz="2400" dirty="0">
                <a:latin typeface="+mn-lt"/>
                <a:ea typeface="Arial" panose="020B0604020202020204" pitchFamily="34" charset="0"/>
              </a:rPr>
              <a:t> protocol layers, service models</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1.6</a:t>
            </a:r>
            <a:r>
              <a:rPr lang="en-US" altLang="en-US" sz="2400" dirty="0">
                <a:latin typeface="+mn-lt"/>
                <a:ea typeface="Arial" panose="020B0604020202020204" pitchFamily="34" charset="0"/>
              </a:rPr>
              <a:t> networks under attack: security</a:t>
            </a:r>
          </a:p>
          <a:p>
            <a:pPr marL="0" lvl="1" indent="0" eaLnBrk="1" hangingPunct="1">
              <a:buFont typeface="Wingdings" panose="05000000000000000000" pitchFamily="2" charset="2"/>
              <a:buNone/>
            </a:pPr>
            <a:r>
              <a:rPr lang="en-US" altLang="en-US" sz="2400" b="1" dirty="0">
                <a:solidFill>
                  <a:schemeClr val="tx2"/>
                </a:solidFill>
                <a:latin typeface="+mn-lt"/>
                <a:ea typeface="Arial" panose="020B0604020202020204" pitchFamily="34" charset="0"/>
              </a:rPr>
              <a:t>1.7</a:t>
            </a:r>
            <a:r>
              <a:rPr lang="en-US" altLang="en-US" sz="2400" dirty="0">
                <a:latin typeface="+mn-lt"/>
                <a:ea typeface="Arial" panose="020B0604020202020204" pitchFamily="34" charset="0"/>
              </a:rPr>
              <a:t> </a:t>
            </a:r>
            <a:r>
              <a:rPr lang="en-US" altLang="en-US" sz="2400" b="1" dirty="0">
                <a:latin typeface="+mn-lt"/>
                <a:ea typeface="Arial" panose="020B0604020202020204" pitchFamily="34" charset="0"/>
              </a:rPr>
              <a:t>history</a:t>
            </a:r>
            <a:endParaRPr lang="en-US" sz="2400" b="1" dirty="0">
              <a:latin typeface="+mn-lt"/>
            </a:endParaRPr>
          </a:p>
        </p:txBody>
      </p:sp>
    </p:spTree>
    <p:extLst>
      <p:ext uri="{BB962C8B-B14F-4D97-AF65-F5344CB8AC3E}">
        <p14:creationId xmlns:p14="http://schemas.microsoft.com/office/powerpoint/2010/main" val="6971200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History </a:t>
            </a:r>
            <a:r>
              <a:rPr lang="en-US" sz="2000" b="0" dirty="0"/>
              <a:t>(1 of 9)</a:t>
            </a:r>
          </a:p>
        </p:txBody>
      </p:sp>
      <p:sp>
        <p:nvSpPr>
          <p:cNvPr id="4" name="Content Placeholder 3"/>
          <p:cNvSpPr>
            <a:spLocks noGrp="1"/>
          </p:cNvSpPr>
          <p:nvPr>
            <p:ph idx="1"/>
          </p:nvPr>
        </p:nvSpPr>
        <p:spPr>
          <a:xfrm>
            <a:off x="457200" y="1600200"/>
            <a:ext cx="8229600" cy="506186"/>
          </a:xfrm>
        </p:spPr>
        <p:txBody>
          <a:bodyPr/>
          <a:lstStyle/>
          <a:p>
            <a:pPr marL="0" indent="0">
              <a:buNone/>
            </a:pPr>
            <a:r>
              <a:rPr lang="en-US" altLang="en-US" sz="2400" b="1" dirty="0">
                <a:solidFill>
                  <a:schemeClr val="tx1"/>
                </a:solidFill>
                <a:latin typeface="+mn-lt"/>
              </a:rPr>
              <a:t>1961-1972: Early packet-switching principles</a:t>
            </a:r>
            <a:endParaRPr lang="en-US" sz="2400" b="1" dirty="0">
              <a:solidFill>
                <a:schemeClr val="tx1"/>
              </a:solidFill>
              <a:latin typeface="+mn-lt"/>
            </a:endParaRPr>
          </a:p>
        </p:txBody>
      </p:sp>
      <p:sp>
        <p:nvSpPr>
          <p:cNvPr id="5" name="Content Placeholder 4"/>
          <p:cNvSpPr>
            <a:spLocks noGrp="1"/>
          </p:cNvSpPr>
          <p:nvPr>
            <p:ph idx="13"/>
          </p:nvPr>
        </p:nvSpPr>
        <p:spPr>
          <a:xfrm>
            <a:off x="473720" y="2344950"/>
            <a:ext cx="8213080" cy="4000500"/>
          </a:xfrm>
        </p:spPr>
        <p:txBody>
          <a:bodyPr/>
          <a:lstStyle/>
          <a:p>
            <a:pPr marL="255600" indent="-255600">
              <a:defRPr/>
            </a:pPr>
            <a:r>
              <a:rPr lang="en-US" sz="2400" b="1" dirty="0">
                <a:solidFill>
                  <a:schemeClr val="tx1"/>
                </a:solidFill>
                <a:latin typeface="+mn-lt"/>
              </a:rPr>
              <a:t>1961:</a:t>
            </a:r>
            <a:r>
              <a:rPr lang="en-US" sz="2400" dirty="0">
                <a:latin typeface="+mn-lt"/>
              </a:rPr>
              <a:t> Kleinrock - queueing theory shows effectiveness of packet-switching</a:t>
            </a:r>
          </a:p>
          <a:p>
            <a:pPr marL="255600" indent="-255600">
              <a:defRPr/>
            </a:pPr>
            <a:r>
              <a:rPr lang="en-US" sz="2400" b="1" dirty="0">
                <a:solidFill>
                  <a:schemeClr val="tx1"/>
                </a:solidFill>
                <a:latin typeface="+mn-lt"/>
              </a:rPr>
              <a:t>1964:</a:t>
            </a:r>
            <a:r>
              <a:rPr lang="en-US" sz="2400" dirty="0">
                <a:latin typeface="+mn-lt"/>
              </a:rPr>
              <a:t> Baran - packet-switching in military nets</a:t>
            </a:r>
          </a:p>
          <a:p>
            <a:pPr marL="255600" indent="-255600">
              <a:defRPr/>
            </a:pPr>
            <a:r>
              <a:rPr lang="en-US" sz="2400" b="1" dirty="0">
                <a:solidFill>
                  <a:schemeClr val="tx1"/>
                </a:solidFill>
                <a:latin typeface="+mn-lt"/>
              </a:rPr>
              <a:t>1967:</a:t>
            </a:r>
            <a:r>
              <a:rPr lang="en-US" sz="2400" dirty="0">
                <a:latin typeface="+mn-lt"/>
              </a:rPr>
              <a:t> A</a:t>
            </a:r>
            <a:r>
              <a:rPr lang="en-US" sz="100" dirty="0">
                <a:latin typeface="+mn-lt"/>
              </a:rPr>
              <a:t> </a:t>
            </a:r>
            <a:r>
              <a:rPr lang="en-US" sz="2400" dirty="0">
                <a:latin typeface="+mn-lt"/>
              </a:rPr>
              <a:t>R</a:t>
            </a:r>
            <a:r>
              <a:rPr lang="en-US" sz="100" dirty="0">
                <a:latin typeface="+mn-lt"/>
              </a:rPr>
              <a:t> </a:t>
            </a:r>
            <a:r>
              <a:rPr lang="en-US" sz="2400" dirty="0">
                <a:latin typeface="+mn-lt"/>
              </a:rPr>
              <a:t>P</a:t>
            </a:r>
            <a:r>
              <a:rPr lang="en-US" sz="100" dirty="0">
                <a:latin typeface="+mn-lt"/>
              </a:rPr>
              <a:t> </a:t>
            </a:r>
            <a:r>
              <a:rPr lang="en-US" sz="2400" dirty="0">
                <a:latin typeface="+mn-lt"/>
              </a:rPr>
              <a:t>Anet conceived by Advanced Research Projects Agency</a:t>
            </a:r>
          </a:p>
          <a:p>
            <a:pPr marL="255600" indent="-255600">
              <a:defRPr/>
            </a:pPr>
            <a:r>
              <a:rPr lang="en-US" sz="2400" b="1" dirty="0">
                <a:solidFill>
                  <a:schemeClr val="tx1"/>
                </a:solidFill>
                <a:latin typeface="+mn-lt"/>
              </a:rPr>
              <a:t>1969:</a:t>
            </a:r>
            <a:r>
              <a:rPr lang="en-US" sz="2400" dirty="0">
                <a:latin typeface="+mn-lt"/>
              </a:rPr>
              <a:t> first A</a:t>
            </a:r>
            <a:r>
              <a:rPr lang="en-US" sz="100" dirty="0">
                <a:latin typeface="+mn-lt"/>
              </a:rPr>
              <a:t> </a:t>
            </a:r>
            <a:r>
              <a:rPr lang="en-US" sz="2400" dirty="0">
                <a:latin typeface="+mn-lt"/>
              </a:rPr>
              <a:t>R</a:t>
            </a:r>
            <a:r>
              <a:rPr lang="en-US" sz="100" dirty="0">
                <a:latin typeface="+mn-lt"/>
              </a:rPr>
              <a:t> </a:t>
            </a:r>
            <a:r>
              <a:rPr lang="en-US" sz="2400" dirty="0">
                <a:latin typeface="+mn-lt"/>
              </a:rPr>
              <a:t>P</a:t>
            </a:r>
            <a:r>
              <a:rPr lang="en-US" sz="100" dirty="0">
                <a:latin typeface="+mn-lt"/>
              </a:rPr>
              <a:t> </a:t>
            </a:r>
            <a:r>
              <a:rPr lang="en-US" sz="2400" dirty="0">
                <a:latin typeface="+mn-lt"/>
              </a:rPr>
              <a:t>Anet node operational</a:t>
            </a:r>
          </a:p>
        </p:txBody>
      </p:sp>
    </p:spTree>
    <p:extLst>
      <p:ext uri="{BB962C8B-B14F-4D97-AF65-F5344CB8AC3E}">
        <p14:creationId xmlns:p14="http://schemas.microsoft.com/office/powerpoint/2010/main" val="37098770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History </a:t>
            </a:r>
            <a:r>
              <a:rPr lang="en-US" sz="2000" b="0" dirty="0"/>
              <a:t>(2 of 9)</a:t>
            </a:r>
          </a:p>
        </p:txBody>
      </p:sp>
      <p:sp>
        <p:nvSpPr>
          <p:cNvPr id="5" name="Content Placeholder 4"/>
          <p:cNvSpPr>
            <a:spLocks noGrp="1"/>
          </p:cNvSpPr>
          <p:nvPr>
            <p:ph type="body" idx="1"/>
          </p:nvPr>
        </p:nvSpPr>
        <p:spPr>
          <a:xfrm>
            <a:off x="457200" y="1600200"/>
            <a:ext cx="4784271" cy="4581986"/>
          </a:xfrm>
        </p:spPr>
        <p:txBody>
          <a:bodyPr/>
          <a:lstStyle/>
          <a:p>
            <a:pPr eaLnBrk="1" hangingPunct="1"/>
            <a:r>
              <a:rPr lang="en-US" altLang="en-US" sz="2400" b="1" dirty="0">
                <a:solidFill>
                  <a:schemeClr val="tx1"/>
                </a:solidFill>
                <a:latin typeface="+mn-lt"/>
                <a:ea typeface="ＭＳ Ｐゴシック" panose="020B0600070205080204" pitchFamily="34" charset="-128"/>
              </a:rPr>
              <a:t>1972:</a:t>
            </a:r>
            <a:endParaRPr lang="en-US" altLang="en-US" sz="2400" dirty="0">
              <a:latin typeface="+mn-lt"/>
              <a:ea typeface="ＭＳ Ｐゴシック" panose="020B0600070205080204" pitchFamily="34" charset="-128"/>
            </a:endParaRPr>
          </a:p>
          <a:p>
            <a:pPr marL="741600" lvl="1" indent="-284400" eaLnBrk="1" hangingPunct="1"/>
            <a:r>
              <a:rPr lang="en-US" altLang="en-US" sz="2400" dirty="0">
                <a:latin typeface="+mn-lt"/>
                <a:ea typeface="Arial" panose="020B0604020202020204" pitchFamily="34" charset="0"/>
              </a:rPr>
              <a:t>A</a:t>
            </a:r>
            <a:r>
              <a:rPr lang="en-US" altLang="en-US" sz="100" dirty="0">
                <a:latin typeface="+mn-lt"/>
                <a:ea typeface="Arial" panose="020B0604020202020204" pitchFamily="34" charset="0"/>
              </a:rPr>
              <a:t> </a:t>
            </a:r>
            <a:r>
              <a:rPr lang="en-US" altLang="en-US" sz="2400" dirty="0">
                <a:latin typeface="+mn-lt"/>
                <a:ea typeface="Arial" panose="020B0604020202020204" pitchFamily="34" charset="0"/>
              </a:rPr>
              <a:t>R</a:t>
            </a:r>
            <a:r>
              <a:rPr lang="en-US" altLang="en-US" sz="100" dirty="0">
                <a:latin typeface="+mn-lt"/>
                <a:ea typeface="Arial" panose="020B0604020202020204" pitchFamily="34" charset="0"/>
              </a:rPr>
              <a:t> </a:t>
            </a:r>
            <a:r>
              <a:rPr lang="en-US" altLang="en-US" sz="2400" dirty="0">
                <a:latin typeface="+mn-lt"/>
                <a:ea typeface="Arial" panose="020B0604020202020204" pitchFamily="34" charset="0"/>
              </a:rPr>
              <a:t>P</a:t>
            </a:r>
            <a:r>
              <a:rPr lang="en-US" altLang="en-US" sz="100" dirty="0">
                <a:latin typeface="+mn-lt"/>
                <a:ea typeface="Arial" panose="020B0604020202020204" pitchFamily="34" charset="0"/>
              </a:rPr>
              <a:t> </a:t>
            </a:r>
            <a:r>
              <a:rPr lang="en-US" altLang="en-US" sz="2400" dirty="0">
                <a:latin typeface="+mn-lt"/>
                <a:ea typeface="Arial" panose="020B0604020202020204" pitchFamily="34" charset="0"/>
              </a:rPr>
              <a:t>Anet public demo</a:t>
            </a:r>
          </a:p>
          <a:p>
            <a:pPr marL="741600" lvl="1" indent="-284400" eaLnBrk="1" hangingPunct="1"/>
            <a:r>
              <a:rPr lang="en-US" altLang="en-US" sz="2400" dirty="0">
                <a:latin typeface="+mn-lt"/>
                <a:ea typeface="Arial" panose="020B0604020202020204" pitchFamily="34" charset="0"/>
              </a:rPr>
              <a:t>N</a:t>
            </a:r>
            <a:r>
              <a:rPr lang="en-US" altLang="en-US" sz="100" dirty="0">
                <a:latin typeface="+mn-lt"/>
                <a:ea typeface="Arial" panose="020B0604020202020204" pitchFamily="34" charset="0"/>
              </a:rPr>
              <a:t> </a:t>
            </a:r>
            <a:r>
              <a:rPr lang="en-US" altLang="en-US" sz="2400" dirty="0">
                <a:latin typeface="+mn-lt"/>
                <a:ea typeface="Arial" panose="020B0604020202020204" pitchFamily="34" charset="0"/>
              </a:rPr>
              <a:t>C</a:t>
            </a:r>
            <a:r>
              <a:rPr lang="en-US" altLang="en-US" sz="100" dirty="0">
                <a:latin typeface="+mn-lt"/>
                <a:ea typeface="Arial" panose="020B0604020202020204" pitchFamily="34" charset="0"/>
              </a:rPr>
              <a:t> </a:t>
            </a:r>
            <a:r>
              <a:rPr lang="en-US" altLang="en-US" sz="2400" dirty="0">
                <a:latin typeface="+mn-lt"/>
                <a:ea typeface="Arial" panose="020B0604020202020204" pitchFamily="34" charset="0"/>
              </a:rPr>
              <a:t>P (Network Control Protocol) first host-host protocol</a:t>
            </a:r>
          </a:p>
          <a:p>
            <a:pPr marL="741600" lvl="1" indent="-284400" eaLnBrk="1" hangingPunct="1"/>
            <a:r>
              <a:rPr lang="en-US" altLang="en-US" sz="2400" dirty="0">
                <a:latin typeface="+mn-lt"/>
                <a:ea typeface="Arial" panose="020B0604020202020204" pitchFamily="34" charset="0"/>
              </a:rPr>
              <a:t>first e-mail program</a:t>
            </a:r>
          </a:p>
          <a:p>
            <a:pPr marL="741600" lvl="1" indent="-284400" eaLnBrk="1" hangingPunct="1"/>
            <a:r>
              <a:rPr lang="en-US" altLang="en-US" sz="2400" dirty="0">
                <a:latin typeface="+mn-lt"/>
                <a:ea typeface="Arial" panose="020B0604020202020204" pitchFamily="34" charset="0"/>
              </a:rPr>
              <a:t>A</a:t>
            </a:r>
            <a:r>
              <a:rPr lang="en-US" altLang="en-US" sz="100" dirty="0">
                <a:latin typeface="+mn-lt"/>
                <a:ea typeface="Arial" panose="020B0604020202020204" pitchFamily="34" charset="0"/>
              </a:rPr>
              <a:t> </a:t>
            </a:r>
            <a:r>
              <a:rPr lang="en-US" altLang="en-US" sz="2400" dirty="0">
                <a:latin typeface="+mn-lt"/>
                <a:ea typeface="Arial" panose="020B0604020202020204" pitchFamily="34" charset="0"/>
              </a:rPr>
              <a:t>R</a:t>
            </a:r>
            <a:r>
              <a:rPr lang="en-US" altLang="en-US" sz="100" dirty="0">
                <a:latin typeface="+mn-lt"/>
                <a:ea typeface="Arial" panose="020B0604020202020204" pitchFamily="34" charset="0"/>
              </a:rPr>
              <a:t> </a:t>
            </a:r>
            <a:r>
              <a:rPr lang="en-US" altLang="en-US" sz="2400" dirty="0">
                <a:latin typeface="+mn-lt"/>
                <a:ea typeface="Arial" panose="020B0604020202020204" pitchFamily="34" charset="0"/>
              </a:rPr>
              <a:t>P</a:t>
            </a:r>
            <a:r>
              <a:rPr lang="en-US" altLang="en-US" sz="100" dirty="0">
                <a:latin typeface="+mn-lt"/>
                <a:ea typeface="Arial" panose="020B0604020202020204" pitchFamily="34" charset="0"/>
              </a:rPr>
              <a:t> </a:t>
            </a:r>
            <a:r>
              <a:rPr lang="en-US" altLang="en-US" sz="2400" dirty="0">
                <a:latin typeface="+mn-lt"/>
                <a:ea typeface="Arial" panose="020B0604020202020204" pitchFamily="34" charset="0"/>
              </a:rPr>
              <a:t>Anet has 15 nodes</a:t>
            </a:r>
            <a:endParaRPr lang="en-US" sz="2400" dirty="0">
              <a:latin typeface="+mn-lt"/>
            </a:endParaRPr>
          </a:p>
        </p:txBody>
      </p:sp>
      <p:pic>
        <p:nvPicPr>
          <p:cNvPr id="8" name="Picture 6" descr="An A R P A network sketch has components as follows. 1, U C L A is connected to, sigma 7, and, 2, S R I. 2, S R I is connected to components as follows. 940. 3, U C S B. 4, Utah. 3, U C S B is connected to components as follows. 360. 1, U C L A. 2, S R I. 4, Utah is connected to components as follows. P D P 10. "/>
          <p:cNvPicPr>
            <a:picLocks noChangeAspect="1" noChangeArrowheads="1"/>
          </p:cNvPicPr>
          <p:nvPr/>
        </p:nvPicPr>
        <p:blipFill>
          <a:blip r:embed="rId2">
            <a:extLst>
              <a:ext uri="{28A0092B-C50C-407E-A947-70E740481C1C}">
                <a14:useLocalDpi xmlns:a14="http://schemas.microsoft.com/office/drawing/2010/main" val="0"/>
              </a:ext>
            </a:extLst>
          </a:blip>
          <a:srcRect b="8458"/>
          <a:stretch>
            <a:fillRect/>
          </a:stretch>
        </p:blipFill>
        <p:spPr bwMode="auto">
          <a:xfrm>
            <a:off x="5462027" y="2391612"/>
            <a:ext cx="3091304" cy="299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87292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History </a:t>
            </a:r>
            <a:r>
              <a:rPr lang="en-US" sz="2000" b="0" dirty="0"/>
              <a:t>(3 of 9)</a:t>
            </a:r>
          </a:p>
        </p:txBody>
      </p:sp>
      <p:sp>
        <p:nvSpPr>
          <p:cNvPr id="4" name="Content Placeholder 3"/>
          <p:cNvSpPr>
            <a:spLocks noGrp="1"/>
          </p:cNvSpPr>
          <p:nvPr>
            <p:ph idx="1"/>
          </p:nvPr>
        </p:nvSpPr>
        <p:spPr>
          <a:xfrm>
            <a:off x="457200" y="1600201"/>
            <a:ext cx="8229600" cy="571500"/>
          </a:xfrm>
        </p:spPr>
        <p:txBody>
          <a:bodyPr/>
          <a:lstStyle/>
          <a:p>
            <a:pPr marL="0" indent="0">
              <a:buNone/>
            </a:pPr>
            <a:r>
              <a:rPr lang="en-US" altLang="en-US" sz="2400" b="1" dirty="0">
                <a:solidFill>
                  <a:schemeClr val="tx1"/>
                </a:solidFill>
                <a:latin typeface="+mn-lt"/>
              </a:rPr>
              <a:t>1972-1980: Internetworking, new and proprietary nets</a:t>
            </a:r>
            <a:endParaRPr lang="en-US" sz="2400" b="1" dirty="0">
              <a:solidFill>
                <a:schemeClr val="tx1"/>
              </a:solidFill>
              <a:latin typeface="+mn-lt"/>
            </a:endParaRPr>
          </a:p>
        </p:txBody>
      </p:sp>
      <p:sp>
        <p:nvSpPr>
          <p:cNvPr id="5" name="Content Placeholder 4"/>
          <p:cNvSpPr>
            <a:spLocks noGrp="1"/>
          </p:cNvSpPr>
          <p:nvPr>
            <p:ph idx="13"/>
          </p:nvPr>
        </p:nvSpPr>
        <p:spPr>
          <a:xfrm>
            <a:off x="457200" y="2459252"/>
            <a:ext cx="8229600" cy="3663962"/>
          </a:xfrm>
        </p:spPr>
        <p:txBody>
          <a:bodyPr/>
          <a:lstStyle/>
          <a:p>
            <a:pPr indent="-255600"/>
            <a:r>
              <a:rPr lang="en-US" altLang="en-US" sz="2200" b="1" dirty="0">
                <a:solidFill>
                  <a:schemeClr val="tx1"/>
                </a:solidFill>
                <a:latin typeface="+mn-lt"/>
                <a:ea typeface="ＭＳ Ｐゴシック" panose="020B0600070205080204" pitchFamily="34" charset="-128"/>
              </a:rPr>
              <a:t>1970:</a:t>
            </a:r>
            <a:r>
              <a:rPr lang="en-US" altLang="en-US" sz="2200" dirty="0">
                <a:latin typeface="+mn-lt"/>
                <a:ea typeface="ＭＳ Ｐゴシック" panose="020B0600070205080204" pitchFamily="34" charset="-128"/>
              </a:rPr>
              <a:t> A</a:t>
            </a:r>
            <a:r>
              <a:rPr lang="en-US" altLang="en-US" sz="100" dirty="0">
                <a:latin typeface="+mn-lt"/>
                <a:ea typeface="ＭＳ Ｐゴシック" panose="020B0600070205080204" pitchFamily="34" charset="-128"/>
              </a:rPr>
              <a:t> </a:t>
            </a:r>
            <a:r>
              <a:rPr lang="en-US" altLang="en-US" sz="2200" dirty="0">
                <a:latin typeface="+mn-lt"/>
                <a:ea typeface="ＭＳ Ｐゴシック" panose="020B0600070205080204" pitchFamily="34" charset="-128"/>
              </a:rPr>
              <a:t>L</a:t>
            </a:r>
            <a:r>
              <a:rPr lang="en-US" altLang="en-US" sz="100" dirty="0">
                <a:latin typeface="+mn-lt"/>
                <a:ea typeface="ＭＳ Ｐゴシック" panose="020B0600070205080204" pitchFamily="34" charset="-128"/>
              </a:rPr>
              <a:t> </a:t>
            </a:r>
            <a:r>
              <a:rPr lang="en-US" altLang="en-US" sz="2200" dirty="0">
                <a:latin typeface="+mn-lt"/>
                <a:ea typeface="ＭＳ Ｐゴシック" panose="020B0600070205080204" pitchFamily="34" charset="-128"/>
              </a:rPr>
              <a:t>O</a:t>
            </a:r>
            <a:r>
              <a:rPr lang="en-US" altLang="en-US" sz="100" dirty="0">
                <a:latin typeface="+mn-lt"/>
                <a:ea typeface="ＭＳ Ｐゴシック" panose="020B0600070205080204" pitchFamily="34" charset="-128"/>
              </a:rPr>
              <a:t> </a:t>
            </a:r>
            <a:r>
              <a:rPr lang="en-US" altLang="en-US" sz="2200" dirty="0">
                <a:latin typeface="+mn-lt"/>
                <a:ea typeface="ＭＳ Ｐゴシック" panose="020B0600070205080204" pitchFamily="34" charset="-128"/>
              </a:rPr>
              <a:t>H</a:t>
            </a:r>
            <a:r>
              <a:rPr lang="en-US" altLang="en-US" sz="100" dirty="0">
                <a:latin typeface="+mn-lt"/>
                <a:ea typeface="ＭＳ Ｐゴシック" panose="020B0600070205080204" pitchFamily="34" charset="-128"/>
              </a:rPr>
              <a:t> </a:t>
            </a:r>
            <a:r>
              <a:rPr lang="en-US" altLang="en-US" sz="2200" dirty="0">
                <a:latin typeface="+mn-lt"/>
                <a:ea typeface="ＭＳ Ｐゴシック" panose="020B0600070205080204" pitchFamily="34" charset="-128"/>
              </a:rPr>
              <a:t>Anet satellite network in Hawaii</a:t>
            </a:r>
          </a:p>
          <a:p>
            <a:pPr indent="-255600"/>
            <a:r>
              <a:rPr lang="en-US" altLang="en-US" sz="2200" b="1" dirty="0">
                <a:solidFill>
                  <a:schemeClr val="tx1"/>
                </a:solidFill>
                <a:latin typeface="+mn-lt"/>
                <a:ea typeface="ＭＳ Ｐゴシック" panose="020B0600070205080204" pitchFamily="34" charset="-128"/>
              </a:rPr>
              <a:t>1974: </a:t>
            </a:r>
            <a:r>
              <a:rPr lang="en-US" altLang="en-US" sz="2200" dirty="0">
                <a:latin typeface="+mn-lt"/>
                <a:ea typeface="ＭＳ Ｐゴシック" panose="020B0600070205080204" pitchFamily="34" charset="-128"/>
              </a:rPr>
              <a:t>Cerf and Kahn - architecture for interconnecting networks</a:t>
            </a:r>
          </a:p>
          <a:p>
            <a:pPr indent="-255600"/>
            <a:r>
              <a:rPr lang="en-US" altLang="en-US" sz="2200" b="1" dirty="0">
                <a:solidFill>
                  <a:schemeClr val="tx1"/>
                </a:solidFill>
                <a:latin typeface="+mn-lt"/>
                <a:ea typeface="ＭＳ Ｐゴシック" panose="020B0600070205080204" pitchFamily="34" charset="-128"/>
              </a:rPr>
              <a:t>1976: </a:t>
            </a:r>
            <a:r>
              <a:rPr lang="en-US" altLang="en-US" sz="2200" dirty="0">
                <a:latin typeface="+mn-lt"/>
                <a:ea typeface="ＭＳ Ｐゴシック" panose="020B0600070205080204" pitchFamily="34" charset="-128"/>
              </a:rPr>
              <a:t>Ethernet at Xerox P</a:t>
            </a:r>
            <a:r>
              <a:rPr lang="en-US" altLang="en-US" sz="100" dirty="0">
                <a:latin typeface="+mn-lt"/>
                <a:ea typeface="ＭＳ Ｐゴシック" panose="020B0600070205080204" pitchFamily="34" charset="-128"/>
              </a:rPr>
              <a:t> </a:t>
            </a:r>
            <a:r>
              <a:rPr lang="en-US" altLang="en-US" sz="2200" dirty="0">
                <a:latin typeface="+mn-lt"/>
                <a:ea typeface="ＭＳ Ｐゴシック" panose="020B0600070205080204" pitchFamily="34" charset="-128"/>
              </a:rPr>
              <a:t>A</a:t>
            </a:r>
            <a:r>
              <a:rPr lang="en-US" altLang="en-US" sz="100" dirty="0">
                <a:latin typeface="+mn-lt"/>
                <a:ea typeface="ＭＳ Ｐゴシック" panose="020B0600070205080204" pitchFamily="34" charset="-128"/>
              </a:rPr>
              <a:t> </a:t>
            </a:r>
            <a:r>
              <a:rPr lang="en-US" altLang="en-US" sz="2200" dirty="0">
                <a:latin typeface="+mn-lt"/>
                <a:ea typeface="ＭＳ Ｐゴシック" panose="020B0600070205080204" pitchFamily="34" charset="-128"/>
              </a:rPr>
              <a:t>R</a:t>
            </a:r>
            <a:r>
              <a:rPr lang="en-US" altLang="en-US" sz="100" dirty="0">
                <a:latin typeface="+mn-lt"/>
                <a:ea typeface="ＭＳ Ｐゴシック" panose="020B0600070205080204" pitchFamily="34" charset="-128"/>
              </a:rPr>
              <a:t> </a:t>
            </a:r>
            <a:r>
              <a:rPr lang="en-US" altLang="en-US" sz="2200" dirty="0">
                <a:latin typeface="+mn-lt"/>
                <a:ea typeface="ＭＳ Ｐゴシック" panose="020B0600070205080204" pitchFamily="34" charset="-128"/>
              </a:rPr>
              <a:t>C</a:t>
            </a:r>
          </a:p>
          <a:p>
            <a:pPr indent="-255600"/>
            <a:r>
              <a:rPr lang="en-US" altLang="en-US" sz="2200" b="1" dirty="0">
                <a:solidFill>
                  <a:schemeClr val="tx1"/>
                </a:solidFill>
                <a:latin typeface="+mn-lt"/>
                <a:ea typeface="ＭＳ Ｐゴシック" panose="020B0600070205080204" pitchFamily="34" charset="-128"/>
              </a:rPr>
              <a:t>Late70</a:t>
            </a:r>
            <a:r>
              <a:rPr lang="en-US" altLang="ja-JP" sz="2200" b="1" dirty="0">
                <a:solidFill>
                  <a:schemeClr val="tx1"/>
                </a:solidFill>
                <a:latin typeface="+mn-lt"/>
                <a:ea typeface="ＭＳ Ｐゴシック" panose="020B0600070205080204" pitchFamily="34" charset="-128"/>
              </a:rPr>
              <a:t>’s: </a:t>
            </a:r>
            <a:r>
              <a:rPr lang="en-US" altLang="ja-JP" sz="2200" dirty="0">
                <a:latin typeface="+mn-lt"/>
                <a:ea typeface="ＭＳ Ｐゴシック" panose="020B0600070205080204" pitchFamily="34" charset="-128"/>
              </a:rPr>
              <a:t>proprietary architectures: D</a:t>
            </a:r>
            <a:r>
              <a:rPr lang="en-US" altLang="ja-JP" sz="100" dirty="0">
                <a:latin typeface="+mn-lt"/>
                <a:ea typeface="ＭＳ Ｐゴシック" panose="020B0600070205080204" pitchFamily="34" charset="-128"/>
              </a:rPr>
              <a:t> </a:t>
            </a:r>
            <a:r>
              <a:rPr lang="en-US" altLang="ja-JP" sz="2200" dirty="0">
                <a:latin typeface="+mn-lt"/>
                <a:ea typeface="ＭＳ Ｐゴシック" panose="020B0600070205080204" pitchFamily="34" charset="-128"/>
              </a:rPr>
              <a:t>E</a:t>
            </a:r>
            <a:r>
              <a:rPr lang="en-US" altLang="ja-JP" sz="100" dirty="0">
                <a:latin typeface="+mn-lt"/>
                <a:ea typeface="ＭＳ Ｐゴシック" panose="020B0600070205080204" pitchFamily="34" charset="-128"/>
              </a:rPr>
              <a:t> </a:t>
            </a:r>
            <a:r>
              <a:rPr lang="en-US" altLang="ja-JP" sz="2200" dirty="0">
                <a:latin typeface="+mn-lt"/>
                <a:ea typeface="ＭＳ Ｐゴシック" panose="020B0600070205080204" pitchFamily="34" charset="-128"/>
              </a:rPr>
              <a:t>Cnet, S</a:t>
            </a:r>
            <a:r>
              <a:rPr lang="en-US" altLang="ja-JP" sz="100" dirty="0">
                <a:latin typeface="+mn-lt"/>
                <a:ea typeface="ＭＳ Ｐゴシック" panose="020B0600070205080204" pitchFamily="34" charset="-128"/>
              </a:rPr>
              <a:t> </a:t>
            </a:r>
            <a:r>
              <a:rPr lang="en-US" altLang="ja-JP" sz="2200" dirty="0">
                <a:latin typeface="+mn-lt"/>
                <a:ea typeface="ＭＳ Ｐゴシック" panose="020B0600070205080204" pitchFamily="34" charset="-128"/>
              </a:rPr>
              <a:t>N</a:t>
            </a:r>
            <a:r>
              <a:rPr lang="en-US" altLang="ja-JP" sz="100" dirty="0">
                <a:latin typeface="+mn-lt"/>
                <a:ea typeface="ＭＳ Ｐゴシック" panose="020B0600070205080204" pitchFamily="34" charset="-128"/>
              </a:rPr>
              <a:t> </a:t>
            </a:r>
            <a:r>
              <a:rPr lang="en-US" altLang="ja-JP" sz="2200" dirty="0">
                <a:latin typeface="+mn-lt"/>
                <a:ea typeface="ＭＳ Ｐゴシック" panose="020B0600070205080204" pitchFamily="34" charset="-128"/>
              </a:rPr>
              <a:t>A, X</a:t>
            </a:r>
            <a:r>
              <a:rPr lang="en-US" altLang="ja-JP" sz="100" dirty="0">
                <a:latin typeface="+mn-lt"/>
                <a:ea typeface="ＭＳ Ｐゴシック" panose="020B0600070205080204" pitchFamily="34" charset="-128"/>
              </a:rPr>
              <a:t> </a:t>
            </a:r>
            <a:r>
              <a:rPr lang="en-US" altLang="ja-JP" sz="2200" dirty="0">
                <a:latin typeface="+mn-lt"/>
                <a:ea typeface="ＭＳ Ｐゴシック" panose="020B0600070205080204" pitchFamily="34" charset="-128"/>
              </a:rPr>
              <a:t>N</a:t>
            </a:r>
            <a:r>
              <a:rPr lang="en-US" altLang="ja-JP" sz="100" dirty="0">
                <a:latin typeface="+mn-lt"/>
                <a:ea typeface="ＭＳ Ｐゴシック" panose="020B0600070205080204" pitchFamily="34" charset="-128"/>
              </a:rPr>
              <a:t> </a:t>
            </a:r>
            <a:r>
              <a:rPr lang="en-US" altLang="ja-JP" sz="2200" dirty="0">
                <a:latin typeface="+mn-lt"/>
                <a:ea typeface="ＭＳ Ｐゴシック" panose="020B0600070205080204" pitchFamily="34" charset="-128"/>
              </a:rPr>
              <a:t>A</a:t>
            </a:r>
          </a:p>
          <a:p>
            <a:pPr indent="-255600"/>
            <a:r>
              <a:rPr lang="en-US" altLang="en-US" sz="2200" b="1" dirty="0">
                <a:solidFill>
                  <a:schemeClr val="tx1"/>
                </a:solidFill>
                <a:latin typeface="+mn-lt"/>
                <a:ea typeface="ＭＳ Ｐゴシック" panose="020B0600070205080204" pitchFamily="34" charset="-128"/>
              </a:rPr>
              <a:t>late 70’</a:t>
            </a:r>
            <a:r>
              <a:rPr lang="en-US" altLang="ja-JP" sz="2200" b="1" dirty="0">
                <a:solidFill>
                  <a:schemeClr val="tx1"/>
                </a:solidFill>
                <a:latin typeface="+mn-lt"/>
                <a:ea typeface="ＭＳ Ｐゴシック" panose="020B0600070205080204" pitchFamily="34" charset="-128"/>
              </a:rPr>
              <a:t>s: </a:t>
            </a:r>
            <a:r>
              <a:rPr lang="en-US" altLang="ja-JP" sz="2200" dirty="0">
                <a:latin typeface="+mn-lt"/>
                <a:ea typeface="ＭＳ Ｐゴシック" panose="020B0600070205080204" pitchFamily="34" charset="-128"/>
              </a:rPr>
              <a:t>switching fixed length packets (A</a:t>
            </a:r>
            <a:r>
              <a:rPr lang="en-US" altLang="ja-JP" sz="100" dirty="0">
                <a:latin typeface="+mn-lt"/>
                <a:ea typeface="ＭＳ Ｐゴシック" panose="020B0600070205080204" pitchFamily="34" charset="-128"/>
              </a:rPr>
              <a:t> </a:t>
            </a:r>
            <a:r>
              <a:rPr lang="en-US" altLang="ja-JP" sz="2200" dirty="0">
                <a:latin typeface="+mn-lt"/>
                <a:ea typeface="ＭＳ Ｐゴシック" panose="020B0600070205080204" pitchFamily="34" charset="-128"/>
              </a:rPr>
              <a:t>T</a:t>
            </a:r>
            <a:r>
              <a:rPr lang="en-US" altLang="ja-JP" sz="100" dirty="0">
                <a:latin typeface="+mn-lt"/>
                <a:ea typeface="ＭＳ Ｐゴシック" panose="020B0600070205080204" pitchFamily="34" charset="-128"/>
              </a:rPr>
              <a:t> </a:t>
            </a:r>
            <a:r>
              <a:rPr lang="en-US" altLang="ja-JP" sz="2200" dirty="0">
                <a:latin typeface="+mn-lt"/>
                <a:ea typeface="ＭＳ Ｐゴシック" panose="020B0600070205080204" pitchFamily="34" charset="-128"/>
              </a:rPr>
              <a:t>M precursor)</a:t>
            </a:r>
          </a:p>
          <a:p>
            <a:pPr indent="-255600"/>
            <a:r>
              <a:rPr lang="en-US" altLang="en-US" sz="2200" b="1" dirty="0">
                <a:solidFill>
                  <a:schemeClr val="tx1"/>
                </a:solidFill>
                <a:latin typeface="+mn-lt"/>
                <a:ea typeface="ＭＳ Ｐゴシック" panose="020B0600070205080204" pitchFamily="34" charset="-128"/>
              </a:rPr>
              <a:t>1979: </a:t>
            </a:r>
            <a:r>
              <a:rPr lang="en-US" altLang="en-US" sz="2200" dirty="0">
                <a:latin typeface="+mn-lt"/>
                <a:ea typeface="ＭＳ Ｐゴシック" panose="020B0600070205080204" pitchFamily="34" charset="-128"/>
              </a:rPr>
              <a:t>A</a:t>
            </a:r>
            <a:r>
              <a:rPr lang="en-US" altLang="en-US" sz="100" dirty="0">
                <a:latin typeface="+mn-lt"/>
                <a:ea typeface="ＭＳ Ｐゴシック" panose="020B0600070205080204" pitchFamily="34" charset="-128"/>
              </a:rPr>
              <a:t> </a:t>
            </a:r>
            <a:r>
              <a:rPr lang="en-US" altLang="en-US" sz="2200" dirty="0">
                <a:latin typeface="+mn-lt"/>
                <a:ea typeface="ＭＳ Ｐゴシック" panose="020B0600070205080204" pitchFamily="34" charset="-128"/>
              </a:rPr>
              <a:t>R</a:t>
            </a:r>
            <a:r>
              <a:rPr lang="en-US" altLang="en-US" sz="100" dirty="0">
                <a:latin typeface="+mn-lt"/>
                <a:ea typeface="ＭＳ Ｐゴシック" panose="020B0600070205080204" pitchFamily="34" charset="-128"/>
              </a:rPr>
              <a:t> </a:t>
            </a:r>
            <a:r>
              <a:rPr lang="en-US" altLang="en-US" sz="2200" dirty="0">
                <a:latin typeface="+mn-lt"/>
                <a:ea typeface="ＭＳ Ｐゴシック" panose="020B0600070205080204" pitchFamily="34" charset="-128"/>
              </a:rPr>
              <a:t>P</a:t>
            </a:r>
            <a:r>
              <a:rPr lang="en-US" altLang="en-US" sz="100" dirty="0">
                <a:latin typeface="+mn-lt"/>
                <a:ea typeface="ＭＳ Ｐゴシック" panose="020B0600070205080204" pitchFamily="34" charset="-128"/>
              </a:rPr>
              <a:t> </a:t>
            </a:r>
            <a:r>
              <a:rPr lang="en-US" altLang="en-US" sz="2200" dirty="0">
                <a:latin typeface="+mn-lt"/>
                <a:ea typeface="ＭＳ Ｐゴシック" panose="020B0600070205080204" pitchFamily="34" charset="-128"/>
              </a:rPr>
              <a:t>Anet has 200 nodes</a:t>
            </a:r>
            <a:endParaRPr lang="en-US" sz="2200" dirty="0">
              <a:latin typeface="+mn-lt"/>
            </a:endParaRPr>
          </a:p>
        </p:txBody>
      </p:sp>
    </p:spTree>
    <p:extLst>
      <p:ext uri="{BB962C8B-B14F-4D97-AF65-F5344CB8AC3E}">
        <p14:creationId xmlns:p14="http://schemas.microsoft.com/office/powerpoint/2010/main" val="2163642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the Internet: A Service View</a:t>
            </a:r>
          </a:p>
        </p:txBody>
      </p:sp>
      <p:sp>
        <p:nvSpPr>
          <p:cNvPr id="3" name="Text Placeholder 2"/>
          <p:cNvSpPr>
            <a:spLocks noGrp="1"/>
          </p:cNvSpPr>
          <p:nvPr>
            <p:ph type="body" idx="1"/>
          </p:nvPr>
        </p:nvSpPr>
        <p:spPr>
          <a:xfrm>
            <a:off x="457199" y="1600200"/>
            <a:ext cx="4212771" cy="4525963"/>
          </a:xfrm>
        </p:spPr>
        <p:txBody>
          <a:bodyPr/>
          <a:lstStyle/>
          <a:p>
            <a:pPr eaLnBrk="1" hangingPunct="1"/>
            <a:r>
              <a:rPr lang="en-US" altLang="en-US" sz="2000" b="1" dirty="0">
                <a:solidFill>
                  <a:schemeClr val="tx1"/>
                </a:solidFill>
                <a:latin typeface="+mn-lt"/>
                <a:ea typeface="ＭＳ Ｐゴシック" charset="-128"/>
              </a:rPr>
              <a:t>infrastructure that provides services to applications:</a:t>
            </a:r>
          </a:p>
          <a:p>
            <a:pPr marL="741600" lvl="1" indent="-284400" eaLnBrk="1" hangingPunct="1"/>
            <a:r>
              <a:rPr lang="en-US" altLang="en-US" sz="2000" dirty="0">
                <a:latin typeface="+mn-lt"/>
                <a:ea typeface="Arial" panose="020B0604020202020204" pitchFamily="34" charset="0"/>
              </a:rPr>
              <a:t>Web, VoI</a:t>
            </a:r>
            <a:r>
              <a:rPr lang="en-US" altLang="en-US" sz="100" dirty="0">
                <a:latin typeface="+mn-lt"/>
                <a:ea typeface="Arial" panose="020B0604020202020204" pitchFamily="34" charset="0"/>
              </a:rPr>
              <a:t> </a:t>
            </a:r>
            <a:r>
              <a:rPr lang="en-US" altLang="en-US" sz="2000" dirty="0">
                <a:latin typeface="+mn-lt"/>
                <a:ea typeface="Arial" panose="020B0604020202020204" pitchFamily="34" charset="0"/>
              </a:rPr>
              <a:t>P, email, games, e-commerce, social nets, …</a:t>
            </a:r>
          </a:p>
          <a:p>
            <a:pPr eaLnBrk="1" hangingPunct="1"/>
            <a:r>
              <a:rPr lang="en-US" altLang="en-US" sz="2000" b="1" dirty="0">
                <a:solidFill>
                  <a:schemeClr val="tx1"/>
                </a:solidFill>
                <a:latin typeface="+mn-lt"/>
                <a:ea typeface="ＭＳ Ｐゴシック" charset="-128"/>
              </a:rPr>
              <a:t>provides programming interface to apps</a:t>
            </a:r>
          </a:p>
          <a:p>
            <a:pPr marL="741600" lvl="1" indent="-284400" eaLnBrk="1" hangingPunct="1"/>
            <a:r>
              <a:rPr lang="en-US" altLang="en-US" sz="2000" dirty="0">
                <a:latin typeface="+mn-lt"/>
                <a:ea typeface="Arial" panose="020B0604020202020204" pitchFamily="34" charset="0"/>
              </a:rPr>
              <a:t>hooks that allow sending and receiving app programs to </a:t>
            </a:r>
            <a:r>
              <a:rPr lang="en-US" altLang="ja-JP" sz="2000" dirty="0">
                <a:latin typeface="+mn-lt"/>
                <a:ea typeface="ＭＳ Ｐゴシック" charset="-128"/>
              </a:rPr>
              <a:t>“connect” to Internet</a:t>
            </a:r>
          </a:p>
          <a:p>
            <a:pPr marL="741600" lvl="1" indent="-284400" eaLnBrk="1" hangingPunct="1"/>
            <a:r>
              <a:rPr lang="en-US" altLang="en-US" sz="2000" dirty="0">
                <a:latin typeface="+mn-lt"/>
                <a:ea typeface="Arial" panose="020B0604020202020204" pitchFamily="34" charset="0"/>
              </a:rPr>
              <a:t>provides service options, analogous to postal service</a:t>
            </a:r>
            <a:endParaRPr lang="en-US" sz="2000" dirty="0">
              <a:latin typeface="+mn-lt"/>
            </a:endParaRPr>
          </a:p>
        </p:txBody>
      </p:sp>
      <p:pic>
        <p:nvPicPr>
          <p:cNvPr id="4" name="Picture 3" descr="A diagram of computer networking. There are 5 linked groups. Each group has many devices. 1, mobile network. There is a smart phone, a wireless laptop, a car, a traffic light, and a tower. Each item emits a signal. The tower is wired to a router. This router is wired to the next group. 2, global I S P. There are 4 interconnected routers. The 2 bottom routers are wired to 2 routers, 1 router each, in the next group. 3, regional I S P. There are 3 interconnected routers. One router is linked to the next group. 4, home network. The router is wired to a P C, and a wifi router. A wireless laptop and a refrigerator emit signals. In group 3, regional I S P, another router is wired a router in the next group. 5, institutional network. There are 3 interconnected routers. One router is wired to 4 P C’s and a wifi router. Near the wifi router, there are 2 wireless laptops. The wifi router and laptops emit signals. Another router is connected to two serv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6726" y="1784168"/>
            <a:ext cx="3283319" cy="4295755"/>
          </a:xfrm>
          <a:prstGeom prst="rect">
            <a:avLst/>
          </a:prstGeom>
        </p:spPr>
      </p:pic>
    </p:spTree>
    <p:extLst>
      <p:ext uri="{BB962C8B-B14F-4D97-AF65-F5344CB8AC3E}">
        <p14:creationId xmlns:p14="http://schemas.microsoft.com/office/powerpoint/2010/main" val="6605336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History </a:t>
            </a:r>
            <a:r>
              <a:rPr lang="en-US" sz="2000" b="0" dirty="0"/>
              <a:t>(4 of 9)</a:t>
            </a:r>
          </a:p>
        </p:txBody>
      </p:sp>
      <p:sp>
        <p:nvSpPr>
          <p:cNvPr id="5" name="Content Placeholder 4"/>
          <p:cNvSpPr>
            <a:spLocks noGrp="1"/>
          </p:cNvSpPr>
          <p:nvPr>
            <p:ph type="body" idx="1"/>
          </p:nvPr>
        </p:nvSpPr>
        <p:spPr/>
        <p:txBody>
          <a:bodyPr/>
          <a:lstStyle/>
          <a:p>
            <a:pPr eaLnBrk="1" hangingPunct="1">
              <a:lnSpc>
                <a:spcPct val="90000"/>
              </a:lnSpc>
              <a:buFont typeface="Wingdings" panose="05000000000000000000" pitchFamily="2" charset="2"/>
              <a:buNone/>
            </a:pPr>
            <a:r>
              <a:rPr lang="en-US" altLang="en-US" sz="2400" b="1" dirty="0">
                <a:solidFill>
                  <a:schemeClr val="tx1"/>
                </a:solidFill>
                <a:latin typeface="+mn-lt"/>
                <a:ea typeface="ＭＳ Ｐゴシック" panose="020B0600070205080204" pitchFamily="34" charset="-128"/>
              </a:rPr>
              <a:t>Cerf and Kahn’</a:t>
            </a:r>
            <a:r>
              <a:rPr lang="en-US" altLang="ja-JP" sz="2400" b="1" dirty="0">
                <a:solidFill>
                  <a:schemeClr val="tx1"/>
                </a:solidFill>
                <a:latin typeface="+mn-lt"/>
                <a:ea typeface="ＭＳ Ｐゴシック" panose="020B0600070205080204" pitchFamily="34" charset="-128"/>
              </a:rPr>
              <a:t>s internetworking principles:</a:t>
            </a:r>
          </a:p>
          <a:p>
            <a:pPr marL="255600" lvl="1" indent="-255600" eaLnBrk="1" hangingPunct="1">
              <a:spcBef>
                <a:spcPts val="1500"/>
              </a:spcBef>
              <a:buFont typeface="Arial" panose="020B0604020202020204" pitchFamily="34" charset="0"/>
              <a:buChar char="•"/>
            </a:pPr>
            <a:r>
              <a:rPr lang="en-US" altLang="en-US" sz="2400" dirty="0">
                <a:solidFill>
                  <a:schemeClr val="tx1"/>
                </a:solidFill>
                <a:latin typeface="+mn-lt"/>
                <a:ea typeface="Arial" panose="020B0604020202020204" pitchFamily="34" charset="0"/>
              </a:rPr>
              <a:t>minimalism, autonomy - no internal changes required to interconnect networks</a:t>
            </a:r>
          </a:p>
          <a:p>
            <a:pPr marL="255600" lvl="1" indent="-255600" eaLnBrk="1" hangingPunct="1">
              <a:spcBef>
                <a:spcPts val="1500"/>
              </a:spcBef>
              <a:buFont typeface="Arial" panose="020B0604020202020204" pitchFamily="34" charset="0"/>
              <a:buChar char="•"/>
            </a:pPr>
            <a:r>
              <a:rPr lang="en-US" altLang="en-US" sz="2400" dirty="0">
                <a:solidFill>
                  <a:schemeClr val="tx1"/>
                </a:solidFill>
                <a:latin typeface="+mn-lt"/>
                <a:ea typeface="Arial" panose="020B0604020202020204" pitchFamily="34" charset="0"/>
              </a:rPr>
              <a:t>best effort service model</a:t>
            </a:r>
          </a:p>
          <a:p>
            <a:pPr marL="255600" lvl="1" indent="-255600" eaLnBrk="1" hangingPunct="1">
              <a:spcBef>
                <a:spcPts val="1500"/>
              </a:spcBef>
              <a:buFont typeface="Arial" panose="020B0604020202020204" pitchFamily="34" charset="0"/>
              <a:buChar char="•"/>
            </a:pPr>
            <a:r>
              <a:rPr lang="en-US" altLang="en-US" sz="2400" dirty="0">
                <a:solidFill>
                  <a:schemeClr val="tx1"/>
                </a:solidFill>
                <a:latin typeface="+mn-lt"/>
                <a:ea typeface="Arial" panose="020B0604020202020204" pitchFamily="34" charset="0"/>
              </a:rPr>
              <a:t>stateless routers</a:t>
            </a:r>
          </a:p>
          <a:p>
            <a:pPr marL="255600" lvl="1" indent="-255600" eaLnBrk="1" hangingPunct="1">
              <a:spcBef>
                <a:spcPts val="1500"/>
              </a:spcBef>
              <a:buFont typeface="Arial" panose="020B0604020202020204" pitchFamily="34" charset="0"/>
              <a:buChar char="•"/>
            </a:pPr>
            <a:r>
              <a:rPr lang="en-US" altLang="en-US" sz="2400" dirty="0">
                <a:solidFill>
                  <a:schemeClr val="tx1"/>
                </a:solidFill>
                <a:latin typeface="+mn-lt"/>
                <a:ea typeface="Arial" panose="020B0604020202020204" pitchFamily="34" charset="0"/>
              </a:rPr>
              <a:t>decentralized control</a:t>
            </a:r>
          </a:p>
          <a:p>
            <a:pPr eaLnBrk="1" hangingPunct="1">
              <a:lnSpc>
                <a:spcPct val="90000"/>
              </a:lnSpc>
              <a:buFont typeface="Wingdings" panose="05000000000000000000" pitchFamily="2" charset="2"/>
              <a:buNone/>
            </a:pPr>
            <a:r>
              <a:rPr lang="en-US" altLang="en-US" sz="2400" b="1" dirty="0">
                <a:solidFill>
                  <a:schemeClr val="tx1"/>
                </a:solidFill>
                <a:latin typeface="+mn-lt"/>
                <a:ea typeface="ＭＳ Ｐゴシック" panose="020B0600070205080204" pitchFamily="34" charset="-128"/>
              </a:rPr>
              <a:t>define today’</a:t>
            </a:r>
            <a:r>
              <a:rPr lang="en-US" altLang="ja-JP" sz="2400" b="1" dirty="0">
                <a:solidFill>
                  <a:schemeClr val="tx1"/>
                </a:solidFill>
                <a:latin typeface="+mn-lt"/>
                <a:ea typeface="ＭＳ Ｐゴシック" panose="020B0600070205080204" pitchFamily="34" charset="-128"/>
              </a:rPr>
              <a:t>s Internet architecture</a:t>
            </a:r>
            <a:endParaRPr lang="en-US" sz="2400" b="1" dirty="0">
              <a:solidFill>
                <a:schemeClr val="tx1"/>
              </a:solidFill>
              <a:latin typeface="+mn-lt"/>
            </a:endParaRPr>
          </a:p>
        </p:txBody>
      </p:sp>
    </p:spTree>
    <p:extLst>
      <p:ext uri="{BB962C8B-B14F-4D97-AF65-F5344CB8AC3E}">
        <p14:creationId xmlns:p14="http://schemas.microsoft.com/office/powerpoint/2010/main" val="2409137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History </a:t>
            </a:r>
            <a:r>
              <a:rPr lang="en-US" sz="2000" b="0" dirty="0"/>
              <a:t>(5 of 9)</a:t>
            </a:r>
          </a:p>
        </p:txBody>
      </p:sp>
      <p:sp>
        <p:nvSpPr>
          <p:cNvPr id="5" name="Content Placeholder 4"/>
          <p:cNvSpPr>
            <a:spLocks noGrp="1"/>
          </p:cNvSpPr>
          <p:nvPr>
            <p:ph idx="1"/>
          </p:nvPr>
        </p:nvSpPr>
        <p:spPr>
          <a:xfrm>
            <a:off x="457200" y="1600200"/>
            <a:ext cx="8229600" cy="653143"/>
          </a:xfrm>
        </p:spPr>
        <p:txBody>
          <a:bodyPr/>
          <a:lstStyle/>
          <a:p>
            <a:pPr marL="0" indent="0">
              <a:buNone/>
            </a:pPr>
            <a:r>
              <a:rPr lang="en-US" altLang="en-US" sz="2400" b="1" dirty="0">
                <a:solidFill>
                  <a:schemeClr val="tx1"/>
                </a:solidFill>
                <a:latin typeface="+mn-lt"/>
              </a:rPr>
              <a:t>1980-1990: new protocols, a proliferation of networks</a:t>
            </a:r>
            <a:endParaRPr lang="en-US" sz="2400" b="1" dirty="0">
              <a:solidFill>
                <a:schemeClr val="tx1"/>
              </a:solidFill>
              <a:latin typeface="+mn-lt"/>
            </a:endParaRPr>
          </a:p>
        </p:txBody>
      </p:sp>
      <p:sp>
        <p:nvSpPr>
          <p:cNvPr id="3" name="Content Placeholder 2"/>
          <p:cNvSpPr>
            <a:spLocks noGrp="1"/>
          </p:cNvSpPr>
          <p:nvPr>
            <p:ph idx="13"/>
          </p:nvPr>
        </p:nvSpPr>
        <p:spPr>
          <a:xfrm>
            <a:off x="457200" y="2269149"/>
            <a:ext cx="8229600" cy="3820885"/>
          </a:xfrm>
        </p:spPr>
        <p:txBody>
          <a:bodyPr/>
          <a:lstStyle/>
          <a:p>
            <a:pPr marL="255600" indent="-255600"/>
            <a:r>
              <a:rPr lang="en-US" altLang="en-US" sz="2200" b="1" dirty="0">
                <a:solidFill>
                  <a:schemeClr val="tx1"/>
                </a:solidFill>
                <a:latin typeface="+mn-lt"/>
                <a:ea typeface="ＭＳ Ｐゴシック" panose="020B0600070205080204" pitchFamily="34" charset="-128"/>
              </a:rPr>
              <a:t>1983:</a:t>
            </a:r>
            <a:r>
              <a:rPr lang="en-US" altLang="en-US" sz="2200" dirty="0">
                <a:latin typeface="+mn-lt"/>
                <a:ea typeface="ＭＳ Ｐゴシック" panose="020B0600070205080204" pitchFamily="34" charset="-128"/>
              </a:rPr>
              <a:t> deployment of T</a:t>
            </a:r>
            <a:r>
              <a:rPr lang="en-US" altLang="en-US" sz="100" dirty="0">
                <a:latin typeface="+mn-lt"/>
                <a:ea typeface="ＭＳ Ｐゴシック" panose="020B0600070205080204" pitchFamily="34" charset="-128"/>
              </a:rPr>
              <a:t> </a:t>
            </a:r>
            <a:r>
              <a:rPr lang="en-US" altLang="en-US" sz="2200" dirty="0">
                <a:latin typeface="+mn-lt"/>
                <a:ea typeface="ＭＳ Ｐゴシック" panose="020B0600070205080204" pitchFamily="34" charset="-128"/>
              </a:rPr>
              <a:t>C</a:t>
            </a:r>
            <a:r>
              <a:rPr lang="en-US" altLang="en-US" sz="100" dirty="0">
                <a:latin typeface="+mn-lt"/>
                <a:ea typeface="ＭＳ Ｐゴシック" panose="020B0600070205080204" pitchFamily="34" charset="-128"/>
              </a:rPr>
              <a:t> </a:t>
            </a:r>
            <a:r>
              <a:rPr lang="en-US" altLang="en-US" sz="2200" dirty="0">
                <a:latin typeface="+mn-lt"/>
                <a:ea typeface="ＭＳ Ｐゴシック" panose="020B0600070205080204" pitchFamily="34" charset="-128"/>
              </a:rPr>
              <a:t>P/I</a:t>
            </a:r>
            <a:r>
              <a:rPr lang="en-US" altLang="en-US" sz="100" dirty="0">
                <a:latin typeface="+mn-lt"/>
                <a:ea typeface="ＭＳ Ｐゴシック" panose="020B0600070205080204" pitchFamily="34" charset="-128"/>
              </a:rPr>
              <a:t> </a:t>
            </a:r>
            <a:r>
              <a:rPr lang="en-US" altLang="en-US" sz="2200" dirty="0">
                <a:latin typeface="+mn-lt"/>
                <a:ea typeface="ＭＳ Ｐゴシック" panose="020B0600070205080204" pitchFamily="34" charset="-128"/>
              </a:rPr>
              <a:t>P</a:t>
            </a:r>
          </a:p>
          <a:p>
            <a:pPr marL="255600" indent="-255600"/>
            <a:r>
              <a:rPr lang="en-US" altLang="en-US" sz="2200" b="1" dirty="0">
                <a:solidFill>
                  <a:schemeClr val="tx1"/>
                </a:solidFill>
                <a:latin typeface="+mn-lt"/>
                <a:ea typeface="ＭＳ Ｐゴシック" panose="020B0600070205080204" pitchFamily="34" charset="-128"/>
              </a:rPr>
              <a:t>1982:</a:t>
            </a:r>
            <a:r>
              <a:rPr lang="en-US" altLang="en-US" sz="2200" dirty="0">
                <a:latin typeface="+mn-lt"/>
                <a:ea typeface="ＭＳ Ｐゴシック" panose="020B0600070205080204" pitchFamily="34" charset="-128"/>
              </a:rPr>
              <a:t> smtp e-mail protocol defined</a:t>
            </a:r>
          </a:p>
          <a:p>
            <a:pPr marL="255600" indent="-255600"/>
            <a:r>
              <a:rPr lang="en-US" altLang="en-US" sz="2200" b="1" dirty="0">
                <a:solidFill>
                  <a:schemeClr val="tx1"/>
                </a:solidFill>
                <a:latin typeface="+mn-lt"/>
                <a:ea typeface="ＭＳ Ｐゴシック" panose="020B0600070205080204" pitchFamily="34" charset="-128"/>
              </a:rPr>
              <a:t>1983: </a:t>
            </a:r>
            <a:r>
              <a:rPr lang="en-US" altLang="en-US" sz="2200" dirty="0">
                <a:latin typeface="+mn-lt"/>
                <a:ea typeface="ＭＳ Ｐゴシック" panose="020B0600070205080204" pitchFamily="34" charset="-128"/>
              </a:rPr>
              <a:t>D</a:t>
            </a:r>
            <a:r>
              <a:rPr lang="en-US" altLang="en-US" sz="100" dirty="0">
                <a:latin typeface="+mn-lt"/>
                <a:ea typeface="ＭＳ Ｐゴシック" panose="020B0600070205080204" pitchFamily="34" charset="-128"/>
              </a:rPr>
              <a:t> </a:t>
            </a:r>
            <a:r>
              <a:rPr lang="en-US" altLang="en-US" sz="2200" dirty="0">
                <a:latin typeface="+mn-lt"/>
                <a:ea typeface="ＭＳ Ｐゴシック" panose="020B0600070205080204" pitchFamily="34" charset="-128"/>
              </a:rPr>
              <a:t>N</a:t>
            </a:r>
            <a:r>
              <a:rPr lang="en-US" altLang="en-US" sz="100" dirty="0">
                <a:latin typeface="+mn-lt"/>
                <a:ea typeface="ＭＳ Ｐゴシック" panose="020B0600070205080204" pitchFamily="34" charset="-128"/>
              </a:rPr>
              <a:t> </a:t>
            </a:r>
            <a:r>
              <a:rPr lang="en-US" altLang="en-US" sz="2200" dirty="0">
                <a:latin typeface="+mn-lt"/>
                <a:ea typeface="ＭＳ Ｐゴシック" panose="020B0600070205080204" pitchFamily="34" charset="-128"/>
              </a:rPr>
              <a:t>S defined for name-to-I</a:t>
            </a:r>
            <a:r>
              <a:rPr lang="en-US" altLang="en-US" sz="100" dirty="0">
                <a:latin typeface="+mn-lt"/>
                <a:ea typeface="ＭＳ Ｐゴシック" panose="020B0600070205080204" pitchFamily="34" charset="-128"/>
              </a:rPr>
              <a:t> </a:t>
            </a:r>
            <a:r>
              <a:rPr lang="en-US" altLang="en-US" sz="2200" dirty="0">
                <a:latin typeface="+mn-lt"/>
                <a:ea typeface="ＭＳ Ｐゴシック" panose="020B0600070205080204" pitchFamily="34" charset="-128"/>
              </a:rPr>
              <a:t>P-address translation</a:t>
            </a:r>
          </a:p>
          <a:p>
            <a:pPr marL="255600" indent="-255600"/>
            <a:r>
              <a:rPr lang="en-US" altLang="en-US" sz="2200" b="1" dirty="0">
                <a:solidFill>
                  <a:schemeClr val="tx1"/>
                </a:solidFill>
                <a:latin typeface="+mn-lt"/>
                <a:ea typeface="ＭＳ Ｐゴシック" panose="020B0600070205080204" pitchFamily="34" charset="-128"/>
              </a:rPr>
              <a:t>1985: </a:t>
            </a:r>
            <a:r>
              <a:rPr lang="en-US" altLang="en-US" sz="2200" dirty="0">
                <a:latin typeface="+mn-lt"/>
                <a:ea typeface="ＭＳ Ｐゴシック" panose="020B0600070205080204" pitchFamily="34" charset="-128"/>
              </a:rPr>
              <a:t>ftp protocol defined</a:t>
            </a:r>
          </a:p>
          <a:p>
            <a:pPr marL="255600" indent="-255600"/>
            <a:r>
              <a:rPr lang="en-US" altLang="en-US" sz="2200" b="1" dirty="0">
                <a:solidFill>
                  <a:schemeClr val="tx1"/>
                </a:solidFill>
                <a:latin typeface="+mn-lt"/>
                <a:ea typeface="ＭＳ Ｐゴシック" panose="020B0600070205080204" pitchFamily="34" charset="-128"/>
              </a:rPr>
              <a:t>1988: </a:t>
            </a:r>
            <a:r>
              <a:rPr lang="en-US" altLang="en-US" sz="2200" dirty="0">
                <a:latin typeface="+mn-lt"/>
                <a:ea typeface="ＭＳ Ｐゴシック" panose="020B0600070205080204" pitchFamily="34" charset="-128"/>
              </a:rPr>
              <a:t>T</a:t>
            </a:r>
            <a:r>
              <a:rPr lang="en-US" altLang="en-US" sz="100" dirty="0">
                <a:latin typeface="+mn-lt"/>
                <a:ea typeface="ＭＳ Ｐゴシック" panose="020B0600070205080204" pitchFamily="34" charset="-128"/>
              </a:rPr>
              <a:t> </a:t>
            </a:r>
            <a:r>
              <a:rPr lang="en-US" altLang="en-US" sz="2200" dirty="0">
                <a:latin typeface="+mn-lt"/>
                <a:ea typeface="ＭＳ Ｐゴシック" panose="020B0600070205080204" pitchFamily="34" charset="-128"/>
              </a:rPr>
              <a:t>C</a:t>
            </a:r>
            <a:r>
              <a:rPr lang="en-US" altLang="en-US" sz="100" dirty="0">
                <a:latin typeface="+mn-lt"/>
                <a:ea typeface="ＭＳ Ｐゴシック" panose="020B0600070205080204" pitchFamily="34" charset="-128"/>
              </a:rPr>
              <a:t> </a:t>
            </a:r>
            <a:r>
              <a:rPr lang="en-US" altLang="en-US" sz="2200" dirty="0">
                <a:latin typeface="+mn-lt"/>
                <a:ea typeface="ＭＳ Ｐゴシック" panose="020B0600070205080204" pitchFamily="34" charset="-128"/>
              </a:rPr>
              <a:t>P congestion control</a:t>
            </a:r>
          </a:p>
          <a:p>
            <a:pPr marL="255600" indent="-255600">
              <a:defRPr/>
            </a:pPr>
            <a:r>
              <a:rPr lang="en-US" sz="2200" dirty="0">
                <a:latin typeface="+mn-lt"/>
              </a:rPr>
              <a:t>new national networks: C</a:t>
            </a:r>
            <a:r>
              <a:rPr lang="en-US" sz="100" dirty="0">
                <a:latin typeface="+mn-lt"/>
              </a:rPr>
              <a:t> </a:t>
            </a:r>
            <a:r>
              <a:rPr lang="en-US" sz="2200" dirty="0">
                <a:latin typeface="+mn-lt"/>
              </a:rPr>
              <a:t>Snet, B</a:t>
            </a:r>
            <a:r>
              <a:rPr lang="en-US" sz="100" dirty="0">
                <a:latin typeface="+mn-lt"/>
              </a:rPr>
              <a:t> </a:t>
            </a:r>
            <a:r>
              <a:rPr lang="en-US" sz="2200" dirty="0">
                <a:latin typeface="+mn-lt"/>
              </a:rPr>
              <a:t>I</a:t>
            </a:r>
            <a:r>
              <a:rPr lang="en-US" sz="100" dirty="0">
                <a:latin typeface="+mn-lt"/>
              </a:rPr>
              <a:t> </a:t>
            </a:r>
            <a:r>
              <a:rPr lang="en-US" sz="2200" dirty="0">
                <a:latin typeface="+mn-lt"/>
              </a:rPr>
              <a:t>Tnet, N</a:t>
            </a:r>
            <a:r>
              <a:rPr lang="en-US" sz="100" dirty="0">
                <a:latin typeface="+mn-lt"/>
              </a:rPr>
              <a:t> </a:t>
            </a:r>
            <a:r>
              <a:rPr lang="en-US" sz="2200" dirty="0">
                <a:latin typeface="+mn-lt"/>
              </a:rPr>
              <a:t>S</a:t>
            </a:r>
            <a:r>
              <a:rPr lang="en-US" sz="100" dirty="0">
                <a:latin typeface="+mn-lt"/>
              </a:rPr>
              <a:t> </a:t>
            </a:r>
            <a:r>
              <a:rPr lang="en-US" sz="2200" dirty="0">
                <a:latin typeface="+mn-lt"/>
              </a:rPr>
              <a:t>Fnet, Minitel</a:t>
            </a:r>
          </a:p>
          <a:p>
            <a:pPr marL="255600" indent="-255600">
              <a:defRPr/>
            </a:pPr>
            <a:r>
              <a:rPr lang="en-US" sz="2200" dirty="0">
                <a:latin typeface="+mn-lt"/>
              </a:rPr>
              <a:t>100,000 hosts connected to confederation of networks</a:t>
            </a:r>
          </a:p>
        </p:txBody>
      </p:sp>
    </p:spTree>
    <p:extLst>
      <p:ext uri="{BB962C8B-B14F-4D97-AF65-F5344CB8AC3E}">
        <p14:creationId xmlns:p14="http://schemas.microsoft.com/office/powerpoint/2010/main" val="20761122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History </a:t>
            </a:r>
            <a:r>
              <a:rPr lang="en-US" sz="2000" b="0" dirty="0"/>
              <a:t>(6 of 9)</a:t>
            </a:r>
          </a:p>
        </p:txBody>
      </p:sp>
      <p:sp>
        <p:nvSpPr>
          <p:cNvPr id="5" name="Content Placeholder 4"/>
          <p:cNvSpPr>
            <a:spLocks noGrp="1"/>
          </p:cNvSpPr>
          <p:nvPr>
            <p:ph idx="1"/>
          </p:nvPr>
        </p:nvSpPr>
        <p:spPr>
          <a:xfrm>
            <a:off x="457200" y="1600200"/>
            <a:ext cx="8229600" cy="523568"/>
          </a:xfrm>
        </p:spPr>
        <p:txBody>
          <a:bodyPr/>
          <a:lstStyle/>
          <a:p>
            <a:pPr marL="0" indent="0">
              <a:buClrTx/>
              <a:buSzTx/>
              <a:buNone/>
            </a:pPr>
            <a:r>
              <a:rPr lang="en-US" altLang="en-US" sz="2400" b="1" dirty="0">
                <a:solidFill>
                  <a:schemeClr val="tx1"/>
                </a:solidFill>
                <a:latin typeface="+mn-lt"/>
              </a:rPr>
              <a:t>1990, 2000’s</a:t>
            </a:r>
            <a:r>
              <a:rPr lang="en-US" altLang="ja-JP" sz="2400" b="1" dirty="0">
                <a:solidFill>
                  <a:schemeClr val="tx1"/>
                </a:solidFill>
                <a:latin typeface="+mn-lt"/>
              </a:rPr>
              <a:t>: commercialization, the Web, new apps</a:t>
            </a:r>
            <a:endParaRPr lang="en-US" altLang="en-US" sz="2400" b="1" u="sng" dirty="0">
              <a:solidFill>
                <a:schemeClr val="tx1"/>
              </a:solidFill>
              <a:latin typeface="+mn-lt"/>
            </a:endParaRPr>
          </a:p>
        </p:txBody>
      </p:sp>
      <p:sp>
        <p:nvSpPr>
          <p:cNvPr id="3" name="Content Placeholder 2"/>
          <p:cNvSpPr>
            <a:spLocks noGrp="1"/>
          </p:cNvSpPr>
          <p:nvPr>
            <p:ph idx="13"/>
          </p:nvPr>
        </p:nvSpPr>
        <p:spPr>
          <a:xfrm>
            <a:off x="457200" y="2258960"/>
            <a:ext cx="8229600" cy="3846871"/>
          </a:xfrm>
        </p:spPr>
        <p:txBody>
          <a:bodyPr/>
          <a:lstStyle/>
          <a:p>
            <a:pPr marL="255600" indent="-255600" eaLnBrk="1" hangingPunct="1"/>
            <a:r>
              <a:rPr lang="en-US" altLang="en-US" sz="2400" b="1" dirty="0">
                <a:solidFill>
                  <a:schemeClr val="tx1"/>
                </a:solidFill>
                <a:latin typeface="+mn-lt"/>
                <a:ea typeface="ＭＳ Ｐゴシック" panose="020B0600070205080204" pitchFamily="34" charset="-128"/>
              </a:rPr>
              <a:t>early 1990’</a:t>
            </a:r>
            <a:r>
              <a:rPr lang="en-US" altLang="ja-JP" sz="2400" b="1" dirty="0">
                <a:solidFill>
                  <a:schemeClr val="tx1"/>
                </a:solidFill>
                <a:latin typeface="+mn-lt"/>
                <a:ea typeface="ＭＳ Ｐゴシック" panose="020B0600070205080204" pitchFamily="34" charset="-128"/>
              </a:rPr>
              <a:t>s:</a:t>
            </a:r>
            <a:r>
              <a:rPr lang="en-US" altLang="ja-JP" sz="2400" dirty="0">
                <a:solidFill>
                  <a:schemeClr val="accent2"/>
                </a:solidFill>
                <a:latin typeface="+mn-lt"/>
                <a:ea typeface="ＭＳ Ｐゴシック" panose="020B0600070205080204" pitchFamily="34" charset="-128"/>
              </a:rPr>
              <a:t> </a:t>
            </a:r>
            <a:r>
              <a:rPr lang="en-US" altLang="ja-JP" sz="2400" dirty="0">
                <a:latin typeface="+mn-lt"/>
                <a:ea typeface="ＭＳ Ｐゴシック" panose="020B0600070205080204" pitchFamily="34" charset="-128"/>
              </a:rPr>
              <a:t>A</a:t>
            </a:r>
            <a:r>
              <a:rPr lang="en-US" altLang="ja-JP" sz="100" dirty="0">
                <a:latin typeface="+mn-lt"/>
                <a:ea typeface="ＭＳ Ｐゴシック" panose="020B0600070205080204" pitchFamily="34" charset="-128"/>
              </a:rPr>
              <a:t> </a:t>
            </a:r>
            <a:r>
              <a:rPr lang="en-US" altLang="ja-JP" sz="2400" dirty="0">
                <a:latin typeface="+mn-lt"/>
                <a:ea typeface="ＭＳ Ｐゴシック" panose="020B0600070205080204" pitchFamily="34" charset="-128"/>
              </a:rPr>
              <a:t>R</a:t>
            </a:r>
            <a:r>
              <a:rPr lang="en-US" altLang="ja-JP" sz="100" dirty="0">
                <a:latin typeface="+mn-lt"/>
                <a:ea typeface="ＭＳ Ｐゴシック" panose="020B0600070205080204" pitchFamily="34" charset="-128"/>
              </a:rPr>
              <a:t> </a:t>
            </a:r>
            <a:r>
              <a:rPr lang="en-US" altLang="ja-JP" sz="2400" dirty="0">
                <a:latin typeface="+mn-lt"/>
                <a:ea typeface="ＭＳ Ｐゴシック" panose="020B0600070205080204" pitchFamily="34" charset="-128"/>
              </a:rPr>
              <a:t>P</a:t>
            </a:r>
            <a:r>
              <a:rPr lang="en-US" altLang="ja-JP" sz="100" dirty="0">
                <a:latin typeface="+mn-lt"/>
                <a:ea typeface="ＭＳ Ｐゴシック" panose="020B0600070205080204" pitchFamily="34" charset="-128"/>
              </a:rPr>
              <a:t> </a:t>
            </a:r>
            <a:r>
              <a:rPr lang="en-US" altLang="ja-JP" sz="2400" dirty="0">
                <a:latin typeface="+mn-lt"/>
                <a:ea typeface="ＭＳ Ｐゴシック" panose="020B0600070205080204" pitchFamily="34" charset="-128"/>
              </a:rPr>
              <a:t>Anet decommissioned</a:t>
            </a:r>
          </a:p>
          <a:p>
            <a:pPr marL="255600" indent="-255600" eaLnBrk="1" hangingPunct="1"/>
            <a:r>
              <a:rPr lang="en-US" altLang="en-US" sz="2400" b="1" dirty="0">
                <a:solidFill>
                  <a:schemeClr val="tx1"/>
                </a:solidFill>
                <a:latin typeface="+mn-lt"/>
                <a:ea typeface="ＭＳ Ｐゴシック" panose="020B0600070205080204" pitchFamily="34" charset="-128"/>
              </a:rPr>
              <a:t>1991:</a:t>
            </a:r>
            <a:r>
              <a:rPr lang="en-US" altLang="en-US" sz="2400" dirty="0">
                <a:solidFill>
                  <a:schemeClr val="accent2"/>
                </a:solidFill>
                <a:latin typeface="+mn-lt"/>
                <a:ea typeface="ＭＳ Ｐゴシック" panose="020B0600070205080204" pitchFamily="34" charset="-128"/>
              </a:rPr>
              <a:t> </a:t>
            </a:r>
            <a:r>
              <a:rPr lang="en-US" altLang="en-US" sz="2400" dirty="0">
                <a:latin typeface="+mn-lt"/>
                <a:ea typeface="ＭＳ Ｐゴシック" panose="020B0600070205080204" pitchFamily="34" charset="-128"/>
              </a:rPr>
              <a:t>N</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S</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F lifts restrictions on commercial use of N</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S</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Fnet (decommissioned, 1995)</a:t>
            </a:r>
          </a:p>
          <a:p>
            <a:pPr marL="255600" indent="-255600" eaLnBrk="1" hangingPunct="1"/>
            <a:r>
              <a:rPr lang="en-US" altLang="en-US" sz="2400" b="1" dirty="0">
                <a:solidFill>
                  <a:schemeClr val="tx1"/>
                </a:solidFill>
                <a:latin typeface="+mn-lt"/>
                <a:ea typeface="ＭＳ Ｐゴシック" panose="020B0600070205080204" pitchFamily="34" charset="-128"/>
              </a:rPr>
              <a:t>early 1990s:</a:t>
            </a:r>
            <a:r>
              <a:rPr lang="en-US" altLang="en-US" sz="2400" dirty="0">
                <a:latin typeface="+mn-lt"/>
                <a:ea typeface="ＭＳ Ｐゴシック" panose="020B0600070205080204" pitchFamily="34" charset="-128"/>
              </a:rPr>
              <a:t> Web</a:t>
            </a:r>
          </a:p>
          <a:p>
            <a:pPr marL="741600" lvl="1" indent="-284400" eaLnBrk="1" hangingPunct="1"/>
            <a:r>
              <a:rPr lang="en-US" altLang="en-US" sz="2400" dirty="0">
                <a:latin typeface="+mn-lt"/>
                <a:ea typeface="Arial" panose="020B0604020202020204" pitchFamily="34" charset="0"/>
              </a:rPr>
              <a:t>hypertext [Bush 1945, Nelson 1960</a:t>
            </a:r>
            <a:r>
              <a:rPr lang="en-US" altLang="en-US" sz="2400" dirty="0">
                <a:latin typeface="+mn-lt"/>
                <a:ea typeface="ＭＳ Ｐゴシック" panose="020B0600070205080204" pitchFamily="34" charset="-128"/>
              </a:rPr>
              <a:t>’</a:t>
            </a:r>
            <a:r>
              <a:rPr lang="en-US" altLang="ja-JP" sz="2400" dirty="0">
                <a:latin typeface="+mn-lt"/>
                <a:ea typeface="ＭＳ Ｐゴシック" panose="020B0600070205080204" pitchFamily="34" charset="-128"/>
              </a:rPr>
              <a:t>s]</a:t>
            </a:r>
          </a:p>
          <a:p>
            <a:pPr marL="741600" lvl="1" indent="-284400" eaLnBrk="1" hangingPunct="1"/>
            <a:r>
              <a:rPr lang="en-US" altLang="en-US" sz="2400" dirty="0">
                <a:latin typeface="+mn-lt"/>
                <a:ea typeface="Arial" panose="020B0604020202020204" pitchFamily="34" charset="0"/>
              </a:rPr>
              <a:t>H</a:t>
            </a:r>
            <a:r>
              <a:rPr lang="en-US" altLang="en-US" sz="100" dirty="0">
                <a:latin typeface="+mn-lt"/>
                <a:ea typeface="Arial" panose="020B0604020202020204" pitchFamily="34" charset="0"/>
              </a:rPr>
              <a:t> </a:t>
            </a:r>
            <a:r>
              <a:rPr lang="en-US" altLang="en-US" sz="2400" dirty="0">
                <a:latin typeface="+mn-lt"/>
                <a:ea typeface="Arial" panose="020B0604020202020204" pitchFamily="34" charset="0"/>
              </a:rPr>
              <a:t>T</a:t>
            </a:r>
            <a:r>
              <a:rPr lang="en-US" altLang="en-US" sz="100" dirty="0">
                <a:latin typeface="+mn-lt"/>
                <a:ea typeface="Arial" panose="020B0604020202020204" pitchFamily="34" charset="0"/>
              </a:rPr>
              <a:t> </a:t>
            </a:r>
            <a:r>
              <a:rPr lang="en-US" altLang="en-US" sz="2400" dirty="0">
                <a:latin typeface="+mn-lt"/>
                <a:ea typeface="Arial" panose="020B0604020202020204" pitchFamily="34" charset="0"/>
              </a:rPr>
              <a:t>M</a:t>
            </a:r>
            <a:r>
              <a:rPr lang="en-US" altLang="en-US" sz="100" dirty="0">
                <a:latin typeface="+mn-lt"/>
                <a:ea typeface="Arial" panose="020B0604020202020204" pitchFamily="34" charset="0"/>
              </a:rPr>
              <a:t> </a:t>
            </a:r>
            <a:r>
              <a:rPr lang="en-US" altLang="en-US" sz="2400" dirty="0">
                <a:latin typeface="+mn-lt"/>
                <a:ea typeface="Arial" panose="020B0604020202020204" pitchFamily="34" charset="0"/>
              </a:rPr>
              <a:t>L, H</a:t>
            </a:r>
            <a:r>
              <a:rPr lang="en-US" altLang="en-US" sz="100" dirty="0">
                <a:latin typeface="+mn-lt"/>
                <a:ea typeface="Arial" panose="020B0604020202020204" pitchFamily="34" charset="0"/>
              </a:rPr>
              <a:t> </a:t>
            </a:r>
            <a:r>
              <a:rPr lang="en-US" altLang="en-US" sz="2400" dirty="0">
                <a:latin typeface="+mn-lt"/>
                <a:ea typeface="Arial" panose="020B0604020202020204" pitchFamily="34" charset="0"/>
              </a:rPr>
              <a:t>T</a:t>
            </a:r>
            <a:r>
              <a:rPr lang="en-US" altLang="en-US" sz="100" dirty="0">
                <a:latin typeface="+mn-lt"/>
                <a:ea typeface="Arial" panose="020B0604020202020204" pitchFamily="34" charset="0"/>
              </a:rPr>
              <a:t> </a:t>
            </a:r>
            <a:r>
              <a:rPr lang="en-US" altLang="en-US" sz="2400" dirty="0">
                <a:latin typeface="+mn-lt"/>
                <a:ea typeface="Arial" panose="020B0604020202020204" pitchFamily="34" charset="0"/>
              </a:rPr>
              <a:t>T</a:t>
            </a:r>
            <a:r>
              <a:rPr lang="en-US" altLang="en-US" sz="100" dirty="0">
                <a:latin typeface="+mn-lt"/>
                <a:ea typeface="Arial" panose="020B0604020202020204" pitchFamily="34" charset="0"/>
              </a:rPr>
              <a:t> </a:t>
            </a:r>
            <a:r>
              <a:rPr lang="en-US" altLang="en-US" sz="2400" dirty="0">
                <a:latin typeface="+mn-lt"/>
                <a:ea typeface="Arial" panose="020B0604020202020204" pitchFamily="34" charset="0"/>
              </a:rPr>
              <a:t>P: Berners-Lee</a:t>
            </a:r>
          </a:p>
          <a:p>
            <a:pPr marL="741600" lvl="1" indent="-284400" eaLnBrk="1" hangingPunct="1"/>
            <a:r>
              <a:rPr lang="en-US" altLang="en-US" sz="2400" dirty="0">
                <a:latin typeface="+mn-lt"/>
                <a:ea typeface="Arial" panose="020B0604020202020204" pitchFamily="34" charset="0"/>
              </a:rPr>
              <a:t>1994: Mosaic, later Netscape</a:t>
            </a:r>
          </a:p>
          <a:p>
            <a:pPr marL="741600" lvl="1" indent="-284400" eaLnBrk="1" hangingPunct="1"/>
            <a:r>
              <a:rPr lang="en-US" altLang="en-US" sz="2400" dirty="0">
                <a:latin typeface="+mn-lt"/>
                <a:ea typeface="Arial" panose="020B0604020202020204" pitchFamily="34" charset="0"/>
              </a:rPr>
              <a:t>late 1990</a:t>
            </a:r>
            <a:r>
              <a:rPr lang="en-US" altLang="en-US" sz="2400" dirty="0">
                <a:latin typeface="+mn-lt"/>
                <a:ea typeface="ＭＳ Ｐゴシック" panose="020B0600070205080204" pitchFamily="34" charset="-128"/>
              </a:rPr>
              <a:t>’</a:t>
            </a:r>
            <a:r>
              <a:rPr lang="en-US" altLang="ja-JP" sz="2400" dirty="0">
                <a:latin typeface="+mn-lt"/>
                <a:ea typeface="ＭＳ Ｐゴシック" panose="020B0600070205080204" pitchFamily="34" charset="-128"/>
              </a:rPr>
              <a:t>s: commercialization of the Web</a:t>
            </a:r>
            <a:endParaRPr lang="en-US" sz="2400" dirty="0">
              <a:latin typeface="+mn-lt"/>
            </a:endParaRPr>
          </a:p>
        </p:txBody>
      </p:sp>
    </p:spTree>
    <p:extLst>
      <p:ext uri="{BB962C8B-B14F-4D97-AF65-F5344CB8AC3E}">
        <p14:creationId xmlns:p14="http://schemas.microsoft.com/office/powerpoint/2010/main" val="1925221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History </a:t>
            </a:r>
            <a:r>
              <a:rPr lang="en-US" sz="2000" b="0" dirty="0"/>
              <a:t>(7 of 9)</a:t>
            </a:r>
          </a:p>
        </p:txBody>
      </p:sp>
      <p:sp>
        <p:nvSpPr>
          <p:cNvPr id="6" name="Text Placeholder 5"/>
          <p:cNvSpPr>
            <a:spLocks noGrp="1"/>
          </p:cNvSpPr>
          <p:nvPr>
            <p:ph type="body" idx="1"/>
          </p:nvPr>
        </p:nvSpPr>
        <p:spPr/>
        <p:txBody>
          <a:bodyPr/>
          <a:lstStyle/>
          <a:p>
            <a:pPr marL="0" indent="0" eaLnBrk="1" hangingPunct="1">
              <a:buFont typeface="Wingdings" panose="05000000000000000000" pitchFamily="2" charset="2"/>
              <a:buNone/>
            </a:pPr>
            <a:r>
              <a:rPr lang="en-US" altLang="en-US" sz="2400" b="1" dirty="0">
                <a:solidFill>
                  <a:schemeClr val="tx1"/>
                </a:solidFill>
                <a:latin typeface="+mn-lt"/>
                <a:ea typeface="ＭＳ Ｐゴシック" panose="020B0600070205080204" pitchFamily="34" charset="-128"/>
              </a:rPr>
              <a:t>late 1990</a:t>
            </a:r>
            <a:r>
              <a:rPr lang="en-US" altLang="ja-JP" sz="2400" b="1" dirty="0">
                <a:solidFill>
                  <a:schemeClr val="tx1"/>
                </a:solidFill>
                <a:latin typeface="+mn-lt"/>
                <a:ea typeface="ＭＳ Ｐゴシック" panose="020B0600070205080204" pitchFamily="34" charset="-128"/>
              </a:rPr>
              <a:t>’s – 2000’s:</a:t>
            </a:r>
          </a:p>
          <a:p>
            <a:pPr eaLnBrk="1" hangingPunct="1"/>
            <a:r>
              <a:rPr lang="en-US" altLang="en-US" sz="2400" dirty="0">
                <a:latin typeface="+mn-lt"/>
                <a:ea typeface="ＭＳ Ｐゴシック" panose="020B0600070205080204" pitchFamily="34" charset="-128"/>
              </a:rPr>
              <a:t>more killer apps: instant messaging, P2P file sharing</a:t>
            </a:r>
          </a:p>
          <a:p>
            <a:pPr eaLnBrk="1" hangingPunct="1"/>
            <a:r>
              <a:rPr lang="en-US" altLang="en-US" sz="2400" dirty="0">
                <a:latin typeface="+mn-lt"/>
                <a:ea typeface="ＭＳ Ｐゴシック" panose="020B0600070205080204" pitchFamily="34" charset="-128"/>
              </a:rPr>
              <a:t>network security to forefront</a:t>
            </a:r>
          </a:p>
          <a:p>
            <a:pPr eaLnBrk="1" hangingPunct="1"/>
            <a:r>
              <a:rPr lang="en-US" altLang="en-US" sz="2400" dirty="0">
                <a:latin typeface="+mn-lt"/>
                <a:ea typeface="ＭＳ Ｐゴシック" panose="020B0600070205080204" pitchFamily="34" charset="-128"/>
              </a:rPr>
              <a:t>est. 50 million host, 100 million+ users</a:t>
            </a:r>
          </a:p>
          <a:p>
            <a:pPr eaLnBrk="1" hangingPunct="1"/>
            <a:r>
              <a:rPr lang="en-US" altLang="en-US" sz="2400" dirty="0">
                <a:latin typeface="+mn-lt"/>
                <a:ea typeface="ＭＳ Ｐゴシック" panose="020B0600070205080204" pitchFamily="34" charset="-128"/>
              </a:rPr>
              <a:t>backbone links running at G</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b</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p</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s</a:t>
            </a:r>
            <a:endParaRPr lang="en-US" sz="2400" dirty="0">
              <a:latin typeface="+mn-lt"/>
            </a:endParaRPr>
          </a:p>
        </p:txBody>
      </p:sp>
    </p:spTree>
    <p:extLst>
      <p:ext uri="{BB962C8B-B14F-4D97-AF65-F5344CB8AC3E}">
        <p14:creationId xmlns:p14="http://schemas.microsoft.com/office/powerpoint/2010/main" val="31535966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History </a:t>
            </a:r>
            <a:r>
              <a:rPr lang="en-US" sz="2000" b="0" dirty="0"/>
              <a:t>(8 of 9)</a:t>
            </a:r>
          </a:p>
        </p:txBody>
      </p:sp>
      <p:sp>
        <p:nvSpPr>
          <p:cNvPr id="6" name="Text Placeholder 5"/>
          <p:cNvSpPr>
            <a:spLocks noGrp="1"/>
          </p:cNvSpPr>
          <p:nvPr>
            <p:ph type="body" idx="1"/>
          </p:nvPr>
        </p:nvSpPr>
        <p:spPr/>
        <p:txBody>
          <a:bodyPr/>
          <a:lstStyle/>
          <a:p>
            <a:pPr eaLnBrk="1" hangingPunct="1">
              <a:buFont typeface="Wingdings" panose="05000000000000000000" pitchFamily="2" charset="2"/>
              <a:buNone/>
            </a:pPr>
            <a:r>
              <a:rPr lang="en-US" altLang="en-US" sz="2400" b="1" dirty="0">
                <a:solidFill>
                  <a:schemeClr val="tx1"/>
                </a:solidFill>
                <a:latin typeface="+mn-lt"/>
                <a:ea typeface="ＭＳ Ｐゴシック" panose="020B0600070205080204" pitchFamily="34" charset="-128"/>
              </a:rPr>
              <a:t>2005-present</a:t>
            </a:r>
          </a:p>
          <a:p>
            <a:pPr eaLnBrk="1" hangingPunct="1"/>
            <a:r>
              <a:rPr lang="en-US" altLang="en-US" sz="2400" dirty="0">
                <a:latin typeface="+mn-lt"/>
                <a:ea typeface="ＭＳ Ｐゴシック" panose="020B0600070205080204" pitchFamily="34" charset="-128"/>
              </a:rPr>
              <a:t>~5B devices attached to Internet (2016)</a:t>
            </a:r>
          </a:p>
          <a:p>
            <a:pPr marL="741600" lvl="1" indent="-284400" eaLnBrk="1" hangingPunct="1"/>
            <a:r>
              <a:rPr lang="en-US" altLang="en-US" sz="2400" dirty="0">
                <a:latin typeface="+mn-lt"/>
                <a:ea typeface="ＭＳ Ｐゴシック" panose="020B0600070205080204" pitchFamily="34" charset="-128"/>
              </a:rPr>
              <a:t>smartphones and tablets</a:t>
            </a:r>
          </a:p>
          <a:p>
            <a:pPr eaLnBrk="1" hangingPunct="1"/>
            <a:r>
              <a:rPr lang="en-US" altLang="en-US" sz="2400" dirty="0">
                <a:latin typeface="+mn-lt"/>
                <a:ea typeface="ＭＳ Ｐゴシック" panose="020B0600070205080204" pitchFamily="34" charset="-128"/>
              </a:rPr>
              <a:t>aggressive deployment of broadband access</a:t>
            </a:r>
          </a:p>
          <a:p>
            <a:pPr eaLnBrk="1" hangingPunct="1"/>
            <a:r>
              <a:rPr lang="en-US" altLang="en-US" sz="2400" dirty="0">
                <a:latin typeface="+mn-lt"/>
                <a:ea typeface="ＭＳ Ｐゴシック" panose="020B0600070205080204" pitchFamily="34" charset="-128"/>
              </a:rPr>
              <a:t>increasing ubiquity of high-speed wireless access</a:t>
            </a:r>
          </a:p>
        </p:txBody>
      </p:sp>
    </p:spTree>
    <p:extLst>
      <p:ext uri="{BB962C8B-B14F-4D97-AF65-F5344CB8AC3E}">
        <p14:creationId xmlns:p14="http://schemas.microsoft.com/office/powerpoint/2010/main" val="18752966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Internet History </a:t>
            </a:r>
            <a:r>
              <a:rPr lang="en-US" sz="2000" b="0" dirty="0"/>
              <a:t>(9 of 9)</a:t>
            </a:r>
          </a:p>
        </p:txBody>
      </p:sp>
      <p:sp>
        <p:nvSpPr>
          <p:cNvPr id="6" name="Text Placeholder 5"/>
          <p:cNvSpPr>
            <a:spLocks noGrp="1"/>
          </p:cNvSpPr>
          <p:nvPr>
            <p:ph type="body" idx="1"/>
          </p:nvPr>
        </p:nvSpPr>
        <p:spPr/>
        <p:txBody>
          <a:bodyPr/>
          <a:lstStyle/>
          <a:p>
            <a:pPr eaLnBrk="1" hangingPunct="1"/>
            <a:r>
              <a:rPr lang="en-US" altLang="en-US" sz="2400" dirty="0">
                <a:latin typeface="+mn-lt"/>
                <a:ea typeface="ＭＳ Ｐゴシック" panose="020B0600070205080204" pitchFamily="34" charset="-128"/>
              </a:rPr>
              <a:t>emergence of online social networks:</a:t>
            </a:r>
          </a:p>
          <a:p>
            <a:pPr marL="741600" lvl="1" indent="-284400" eaLnBrk="1" hangingPunct="1"/>
            <a:r>
              <a:rPr lang="en-US" altLang="en-US" sz="2400" dirty="0">
                <a:latin typeface="+mn-lt"/>
                <a:ea typeface="ＭＳ Ｐゴシック" panose="020B0600070205080204" pitchFamily="34" charset="-128"/>
              </a:rPr>
              <a:t>Facebook: ~ one billion users</a:t>
            </a:r>
          </a:p>
          <a:p>
            <a:pPr eaLnBrk="1" hangingPunct="1"/>
            <a:r>
              <a:rPr lang="en-US" altLang="en-US" sz="2400" dirty="0">
                <a:latin typeface="+mn-lt"/>
                <a:ea typeface="ＭＳ Ｐゴシック" panose="020B0600070205080204" pitchFamily="34" charset="-128"/>
              </a:rPr>
              <a:t>service providers (Google, Microsoft) create their own networks</a:t>
            </a:r>
          </a:p>
          <a:p>
            <a:pPr marL="741600" lvl="1" indent="-284400" eaLnBrk="1" hangingPunct="1"/>
            <a:r>
              <a:rPr lang="en-US" altLang="en-US" sz="2400" dirty="0">
                <a:latin typeface="+mn-lt"/>
                <a:ea typeface="ＭＳ Ｐゴシック" panose="020B0600070205080204" pitchFamily="34" charset="-128"/>
              </a:rPr>
              <a:t>bypass Internet, providing </a:t>
            </a:r>
            <a:r>
              <a:rPr lang="en-US" altLang="ja-JP" sz="2400" dirty="0">
                <a:latin typeface="+mn-lt"/>
                <a:ea typeface="ＭＳ Ｐゴシック" panose="020B0600070205080204" pitchFamily="34" charset="-128"/>
              </a:rPr>
              <a:t>“instantaneous” access to search, video content, email, etc.</a:t>
            </a:r>
          </a:p>
          <a:p>
            <a:pPr eaLnBrk="1" hangingPunct="1"/>
            <a:r>
              <a:rPr lang="en-US" altLang="en-US" sz="2400" dirty="0">
                <a:latin typeface="+mn-lt"/>
                <a:ea typeface="ＭＳ Ｐゴシック" panose="020B0600070205080204" pitchFamily="34" charset="-128"/>
              </a:rPr>
              <a:t>e-commerce, universities, enterprises running their services in </a:t>
            </a:r>
            <a:r>
              <a:rPr lang="en-US" altLang="ja-JP" sz="2400" dirty="0">
                <a:latin typeface="+mn-lt"/>
                <a:ea typeface="ＭＳ Ｐゴシック" panose="020B0600070205080204" pitchFamily="34" charset="-128"/>
              </a:rPr>
              <a:t>“cloud” (e.g., Amazon E</a:t>
            </a:r>
            <a:r>
              <a:rPr lang="en-US" altLang="ja-JP" sz="100" dirty="0">
                <a:latin typeface="+mn-lt"/>
                <a:ea typeface="ＭＳ Ｐゴシック" panose="020B0600070205080204" pitchFamily="34" charset="-128"/>
              </a:rPr>
              <a:t> </a:t>
            </a:r>
            <a:r>
              <a:rPr lang="en-US" altLang="ja-JP" sz="2400" dirty="0">
                <a:latin typeface="+mn-lt"/>
                <a:ea typeface="ＭＳ Ｐゴシック" panose="020B0600070205080204" pitchFamily="34" charset="-128"/>
              </a:rPr>
              <a:t>C2)</a:t>
            </a:r>
            <a:endParaRPr lang="en-US" sz="2400" dirty="0">
              <a:latin typeface="+mn-lt"/>
            </a:endParaRPr>
          </a:p>
        </p:txBody>
      </p:sp>
    </p:spTree>
    <p:extLst>
      <p:ext uri="{BB962C8B-B14F-4D97-AF65-F5344CB8AC3E}">
        <p14:creationId xmlns:p14="http://schemas.microsoft.com/office/powerpoint/2010/main" val="1769450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Summary </a:t>
            </a:r>
            <a:r>
              <a:rPr lang="en-US" sz="2000" b="0" dirty="0"/>
              <a:t>(1 of 2)</a:t>
            </a:r>
          </a:p>
        </p:txBody>
      </p:sp>
      <p:sp>
        <p:nvSpPr>
          <p:cNvPr id="4" name="Content Placeholder 3"/>
          <p:cNvSpPr>
            <a:spLocks noGrp="1"/>
          </p:cNvSpPr>
          <p:nvPr>
            <p:ph type="body" idx="1"/>
          </p:nvPr>
        </p:nvSpPr>
        <p:spPr/>
        <p:txBody>
          <a:bodyPr/>
          <a:lstStyle/>
          <a:p>
            <a:pPr marL="0" indent="0" eaLnBrk="1" hangingPunct="1">
              <a:buFont typeface="Wingdings" panose="05000000000000000000" pitchFamily="2" charset="2"/>
              <a:buNone/>
            </a:pPr>
            <a:r>
              <a:rPr lang="en-US" altLang="en-US" sz="2400" b="1" dirty="0">
                <a:solidFill>
                  <a:schemeClr val="tx1"/>
                </a:solidFill>
                <a:latin typeface="+mn-lt"/>
                <a:ea typeface="ＭＳ Ｐゴシック" panose="020B0600070205080204" pitchFamily="34" charset="-128"/>
              </a:rPr>
              <a:t>covered a </a:t>
            </a:r>
            <a:r>
              <a:rPr lang="en-US" altLang="ja-JP" sz="2400" b="1" dirty="0">
                <a:solidFill>
                  <a:schemeClr val="tx1"/>
                </a:solidFill>
                <a:latin typeface="+mn-lt"/>
                <a:ea typeface="ＭＳ Ｐゴシック" panose="020B0600070205080204" pitchFamily="34" charset="-128"/>
              </a:rPr>
              <a:t>“ton” of material!</a:t>
            </a:r>
          </a:p>
          <a:p>
            <a:pPr eaLnBrk="1" hangingPunct="1"/>
            <a:r>
              <a:rPr lang="en-US" altLang="en-US" sz="2400" dirty="0">
                <a:latin typeface="+mn-lt"/>
                <a:ea typeface="ＭＳ Ｐゴシック" panose="020B0600070205080204" pitchFamily="34" charset="-128"/>
              </a:rPr>
              <a:t>Internet overview</a:t>
            </a:r>
          </a:p>
          <a:p>
            <a:pPr eaLnBrk="1" hangingPunct="1"/>
            <a:r>
              <a:rPr lang="en-US" altLang="en-US" sz="2400" dirty="0">
                <a:latin typeface="+mn-lt"/>
                <a:ea typeface="ＭＳ Ｐゴシック" panose="020B0600070205080204" pitchFamily="34" charset="-128"/>
              </a:rPr>
              <a:t>What’</a:t>
            </a:r>
            <a:r>
              <a:rPr lang="en-US" altLang="ja-JP" sz="2400" dirty="0">
                <a:latin typeface="+mn-lt"/>
                <a:ea typeface="ＭＳ Ｐゴシック" panose="020B0600070205080204" pitchFamily="34" charset="-128"/>
              </a:rPr>
              <a:t>s a protocol?</a:t>
            </a:r>
          </a:p>
          <a:p>
            <a:pPr eaLnBrk="1" hangingPunct="1"/>
            <a:r>
              <a:rPr lang="en-US" altLang="en-US" sz="2400" dirty="0">
                <a:latin typeface="+mn-lt"/>
                <a:ea typeface="ＭＳ Ｐゴシック" panose="020B0600070205080204" pitchFamily="34" charset="-128"/>
              </a:rPr>
              <a:t>network edge, core, access network</a:t>
            </a:r>
          </a:p>
          <a:p>
            <a:pPr marL="741600" lvl="1" indent="-284400" eaLnBrk="1" hangingPunct="1"/>
            <a:r>
              <a:rPr lang="en-US" altLang="en-US" sz="2400" dirty="0">
                <a:latin typeface="+mn-lt"/>
                <a:ea typeface="Arial" panose="020B0604020202020204" pitchFamily="34" charset="0"/>
              </a:rPr>
              <a:t>packet-switching versus circuit-switching</a:t>
            </a:r>
          </a:p>
          <a:p>
            <a:pPr marL="741600" lvl="1" indent="-284400" eaLnBrk="1" hangingPunct="1"/>
            <a:r>
              <a:rPr lang="en-US" altLang="en-US" sz="2400" dirty="0">
                <a:latin typeface="+mn-lt"/>
                <a:ea typeface="Arial" panose="020B0604020202020204" pitchFamily="34" charset="0"/>
              </a:rPr>
              <a:t>Internet structure</a:t>
            </a:r>
          </a:p>
        </p:txBody>
      </p:sp>
    </p:spTree>
    <p:extLst>
      <p:ext uri="{BB962C8B-B14F-4D97-AF65-F5344CB8AC3E}">
        <p14:creationId xmlns:p14="http://schemas.microsoft.com/office/powerpoint/2010/main" val="7176887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Summary </a:t>
            </a:r>
            <a:r>
              <a:rPr lang="en-US" sz="2000" b="0" dirty="0"/>
              <a:t>(2 of 2)</a:t>
            </a:r>
          </a:p>
        </p:txBody>
      </p:sp>
      <p:sp>
        <p:nvSpPr>
          <p:cNvPr id="4" name="Content Placeholder 3"/>
          <p:cNvSpPr>
            <a:spLocks noGrp="1"/>
          </p:cNvSpPr>
          <p:nvPr>
            <p:ph type="body" idx="1"/>
          </p:nvPr>
        </p:nvSpPr>
        <p:spPr/>
        <p:txBody>
          <a:bodyPr/>
          <a:lstStyle/>
          <a:p>
            <a:pPr eaLnBrk="1" hangingPunct="1"/>
            <a:r>
              <a:rPr lang="en-US" altLang="en-US" sz="2400" dirty="0">
                <a:latin typeface="+mn-lt"/>
                <a:ea typeface="ＭＳ Ｐゴシック" panose="020B0600070205080204" pitchFamily="34" charset="-128"/>
              </a:rPr>
              <a:t>performance: loss, delay, throughput</a:t>
            </a:r>
          </a:p>
          <a:p>
            <a:pPr eaLnBrk="1" hangingPunct="1"/>
            <a:r>
              <a:rPr lang="en-US" altLang="en-US" sz="2400" dirty="0">
                <a:latin typeface="+mn-lt"/>
                <a:ea typeface="ＭＳ Ｐゴシック" panose="020B0600070205080204" pitchFamily="34" charset="-128"/>
              </a:rPr>
              <a:t>layering, service models</a:t>
            </a:r>
          </a:p>
          <a:p>
            <a:pPr eaLnBrk="1" hangingPunct="1"/>
            <a:r>
              <a:rPr lang="en-US" altLang="en-US" sz="2400" dirty="0">
                <a:latin typeface="+mn-lt"/>
                <a:ea typeface="ＭＳ Ｐゴシック" panose="020B0600070205080204" pitchFamily="34" charset="-128"/>
              </a:rPr>
              <a:t>security</a:t>
            </a:r>
          </a:p>
          <a:p>
            <a:pPr eaLnBrk="1" hangingPunct="1"/>
            <a:r>
              <a:rPr lang="en-US" altLang="en-US" sz="2400" dirty="0">
                <a:latin typeface="+mn-lt"/>
                <a:ea typeface="ＭＳ Ｐゴシック" panose="020B0600070205080204" pitchFamily="34" charset="-128"/>
              </a:rPr>
              <a:t>history</a:t>
            </a:r>
          </a:p>
        </p:txBody>
      </p:sp>
      <p:sp>
        <p:nvSpPr>
          <p:cNvPr id="3" name="Text Placeholder 2"/>
          <p:cNvSpPr>
            <a:spLocks noGrp="1"/>
          </p:cNvSpPr>
          <p:nvPr>
            <p:ph type="body" idx="2"/>
          </p:nvPr>
        </p:nvSpPr>
        <p:spPr>
          <a:xfrm>
            <a:off x="457200" y="3962401"/>
            <a:ext cx="8229600" cy="1582994"/>
          </a:xfrm>
        </p:spPr>
        <p:txBody>
          <a:bodyPr/>
          <a:lstStyle/>
          <a:p>
            <a:pPr eaLnBrk="1" hangingPunct="1">
              <a:lnSpc>
                <a:spcPct val="90000"/>
              </a:lnSpc>
              <a:buFont typeface="Wingdings" panose="05000000000000000000" pitchFamily="2" charset="2"/>
              <a:buNone/>
            </a:pPr>
            <a:r>
              <a:rPr lang="en-US" altLang="en-US" sz="2400" b="1" dirty="0">
                <a:solidFill>
                  <a:schemeClr val="tx1"/>
                </a:solidFill>
                <a:latin typeface="+mn-lt"/>
                <a:ea typeface="ＭＳ Ｐゴシック" panose="020B0600070205080204" pitchFamily="34" charset="-128"/>
              </a:rPr>
              <a:t>you now have:</a:t>
            </a:r>
          </a:p>
          <a:p>
            <a:pPr eaLnBrk="1" hangingPunct="1"/>
            <a:r>
              <a:rPr lang="en-US" altLang="en-US" sz="2400" dirty="0">
                <a:latin typeface="+mn-lt"/>
                <a:ea typeface="ＭＳ Ｐゴシック" panose="020B0600070205080204" pitchFamily="34" charset="-128"/>
              </a:rPr>
              <a:t>context, overview, </a:t>
            </a:r>
            <a:r>
              <a:rPr lang="en-US" altLang="ja-JP" sz="2400" dirty="0">
                <a:latin typeface="+mn-lt"/>
                <a:ea typeface="ＭＳ Ｐゴシック" panose="020B0600070205080204" pitchFamily="34" charset="-128"/>
              </a:rPr>
              <a:t>“feel” of networking</a:t>
            </a:r>
          </a:p>
          <a:p>
            <a:pPr eaLnBrk="1" hangingPunct="1"/>
            <a:r>
              <a:rPr lang="en-US" altLang="en-US" sz="2400" dirty="0">
                <a:latin typeface="+mn-lt"/>
                <a:ea typeface="ＭＳ Ｐゴシック" panose="020B0600070205080204" pitchFamily="34" charset="-128"/>
              </a:rPr>
              <a:t>more depth, detail </a:t>
            </a:r>
            <a:r>
              <a:rPr lang="en-US" altLang="en-US" sz="2400" b="1" dirty="0">
                <a:solidFill>
                  <a:schemeClr val="tx1"/>
                </a:solidFill>
                <a:latin typeface="+mn-lt"/>
                <a:ea typeface="ＭＳ Ｐゴシック" panose="020B0600070205080204" pitchFamily="34" charset="-128"/>
              </a:rPr>
              <a:t>to</a:t>
            </a:r>
            <a:r>
              <a:rPr lang="en-US" altLang="en-US" sz="2400" i="1" dirty="0">
                <a:latin typeface="+mn-lt"/>
                <a:ea typeface="ＭＳ Ｐゴシック" panose="020B0600070205080204" pitchFamily="34" charset="-128"/>
              </a:rPr>
              <a:t> </a:t>
            </a:r>
            <a:r>
              <a:rPr lang="en-US" altLang="en-US" sz="2400" b="1" dirty="0">
                <a:latin typeface="+mn-lt"/>
                <a:ea typeface="ＭＳ Ｐゴシック" panose="020B0600070205080204" pitchFamily="34" charset="-128"/>
              </a:rPr>
              <a:t>follow!</a:t>
            </a:r>
            <a:endParaRPr lang="en-US" sz="2400" b="1" dirty="0">
              <a:solidFill>
                <a:schemeClr val="tx1"/>
              </a:solidFill>
              <a:latin typeface="+mn-lt"/>
            </a:endParaRPr>
          </a:p>
        </p:txBody>
      </p:sp>
    </p:spTree>
    <p:extLst>
      <p:ext uri="{BB962C8B-B14F-4D97-AF65-F5344CB8AC3E}">
        <p14:creationId xmlns:p14="http://schemas.microsoft.com/office/powerpoint/2010/main" val="20542053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ltLang="en-US" sz="3400" dirty="0">
                <a:solidFill>
                  <a:schemeClr val="bg1"/>
                </a:solidFill>
              </a:rPr>
              <a:t>Chapter 1</a:t>
            </a:r>
            <a:endParaRPr lang="en-US" sz="3400" dirty="0">
              <a:solidFill>
                <a:schemeClr val="bg1"/>
              </a:solidFill>
            </a:endParaRPr>
          </a:p>
        </p:txBody>
      </p:sp>
    </p:spTree>
    <p:extLst>
      <p:ext uri="{BB962C8B-B14F-4D97-AF65-F5344CB8AC3E}">
        <p14:creationId xmlns:p14="http://schemas.microsoft.com/office/powerpoint/2010/main" val="40223479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solidFill>
                  <a:schemeClr val="tx2"/>
                </a:solidFill>
              </a:rPr>
              <a:t>Additional Slides</a:t>
            </a:r>
            <a:endParaRPr lang="en-US" dirty="0"/>
          </a:p>
        </p:txBody>
      </p:sp>
      <p:pic>
        <p:nvPicPr>
          <p:cNvPr id="7" name="Picture 6" descr="A P C is connected to a wifi router. From the P C, an application like wire shark is a packet analyzer with packet capture, p cap, which takes a copy of all Ethernet frames sent or received. The O S has four layers as follows. Physical. Link, Ethernet. Network, I P. Transport, T C P or U D P. The O S connects to the application, w w w browser or email clien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324" y="1865216"/>
            <a:ext cx="7439352" cy="3936297"/>
          </a:xfrm>
          <a:prstGeom prst="rect">
            <a:avLst/>
          </a:prstGeom>
        </p:spPr>
      </p:pic>
    </p:spTree>
    <p:extLst>
      <p:ext uri="{BB962C8B-B14F-4D97-AF65-F5344CB8AC3E}">
        <p14:creationId xmlns:p14="http://schemas.microsoft.com/office/powerpoint/2010/main" val="871808435"/>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10657</TotalTime>
  <Words>4364</Words>
  <Application>Microsoft Macintosh PowerPoint</Application>
  <PresentationFormat>On-screen Show (4:3)</PresentationFormat>
  <Paragraphs>576</Paragraphs>
  <Slides>100</Slides>
  <Notes>6</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100</vt:i4>
      </vt:variant>
    </vt:vector>
  </HeadingPairs>
  <TitlesOfParts>
    <vt:vector size="109" baseType="lpstr">
      <vt:lpstr>Arial</vt:lpstr>
      <vt:lpstr>Cambria Math</vt:lpstr>
      <vt:lpstr>Noto Sans Symbols</vt:lpstr>
      <vt:lpstr>Times New Roman</vt:lpstr>
      <vt:lpstr>Verdana</vt:lpstr>
      <vt:lpstr>Wingdings</vt:lpstr>
      <vt:lpstr>508 Lecture</vt:lpstr>
      <vt:lpstr>1_508 Lecture</vt:lpstr>
      <vt:lpstr>Equation</vt:lpstr>
      <vt:lpstr>Computer Networking: A Top Down Approach</vt:lpstr>
      <vt:lpstr>Introduction (1 of 2)</vt:lpstr>
      <vt:lpstr>Introduction (2 of 2)</vt:lpstr>
      <vt:lpstr>Learning Objectives (1 of 7)</vt:lpstr>
      <vt:lpstr>What’s the Internet: “Nuts and Bolts” View (1 of 2)</vt:lpstr>
      <vt:lpstr>What’s the Internet: “Nuts and Bolts” View (2 of 2)</vt:lpstr>
      <vt:lpstr>“Fun” Internet-Connected Devices</vt:lpstr>
      <vt:lpstr>What’s the Internet: “Nuts and Bolts” View</vt:lpstr>
      <vt:lpstr>What’s the Internet: A Service View</vt:lpstr>
      <vt:lpstr>What’s a Protocol? (1 of 2)</vt:lpstr>
      <vt:lpstr>What’s a Protocol? (2 of 2)</vt:lpstr>
      <vt:lpstr>Learning Objectives (2 of 7)</vt:lpstr>
      <vt:lpstr>A Closer Look at Network Structure:</vt:lpstr>
      <vt:lpstr>Access Networks and Physical Media</vt:lpstr>
      <vt:lpstr>Access Network: Digital Subscriber Line (D S L) (1 of 2)</vt:lpstr>
      <vt:lpstr>Access Network: Digital Subscriber Line (D S L) (2 of 2)</vt:lpstr>
      <vt:lpstr>Access Network: Cable Network (1 of 3)</vt:lpstr>
      <vt:lpstr>Access Network: Cable Network (2 of 3)</vt:lpstr>
      <vt:lpstr>Access Network: Cable Network (3 of 3)</vt:lpstr>
      <vt:lpstr>Access Network: Home Network</vt:lpstr>
      <vt:lpstr>Enterprise Access Networks (Ethernet)</vt:lpstr>
      <vt:lpstr>Wireless Access Networks (1 of 2)</vt:lpstr>
      <vt:lpstr>Wireless Access Networks (2 of 2)</vt:lpstr>
      <vt:lpstr>Host: Sends Packets of Data</vt:lpstr>
      <vt:lpstr>Physical Media</vt:lpstr>
      <vt:lpstr>Physical Media: Coax, Fiber (1 of 2)</vt:lpstr>
      <vt:lpstr>Physical Media: Coax, Fiber (2 of 2)</vt:lpstr>
      <vt:lpstr>Physical Media: Radio (1 of 2)</vt:lpstr>
      <vt:lpstr>Physical Media: Radio (2 of 2)</vt:lpstr>
      <vt:lpstr>Learning Objectives (3 of 7)</vt:lpstr>
      <vt:lpstr>The Network Core</vt:lpstr>
      <vt:lpstr>Packet-Switching: Store-and-Forward (1 of 3)</vt:lpstr>
      <vt:lpstr>Packet-Switching: Store-and-Forward (2 of 3)</vt:lpstr>
      <vt:lpstr>Packet-Switching: Store-and-Forward (3 of 3)</vt:lpstr>
      <vt:lpstr>Packet Switching: Queueing Delay, Loss</vt:lpstr>
      <vt:lpstr>Two Key Network-Core Functions</vt:lpstr>
      <vt:lpstr>Alternative Core: Circuit Switching (1 of 2)</vt:lpstr>
      <vt:lpstr>Alternative Core: Circuit Switching (2 of 2)</vt:lpstr>
      <vt:lpstr>Circuit Switching: F D M Versus T D M</vt:lpstr>
      <vt:lpstr>Packet Switching Versus Circuit Switching (1 of 4)</vt:lpstr>
      <vt:lpstr>Packet Switching Versus Circuit Switching (2 of 4)</vt:lpstr>
      <vt:lpstr>Packet Switching Versus Circuit Switching (3 of 4)</vt:lpstr>
      <vt:lpstr>Packet Switching Versus Circuit Switching (4 of 4)</vt:lpstr>
      <vt:lpstr>Internet Structure: Network of Networks (1 of 10)</vt:lpstr>
      <vt:lpstr>Internet Structure: Network of Networks (2 of 10)</vt:lpstr>
      <vt:lpstr>Internet Structure: Network of Networks (3 of 10)</vt:lpstr>
      <vt:lpstr>Internet Structure: Network of Networks (4 of 10)</vt:lpstr>
      <vt:lpstr>Internet Structure: Network of Networks (5 of 10)</vt:lpstr>
      <vt:lpstr>Internet Structure: Network of Networks (6 of 10)</vt:lpstr>
      <vt:lpstr>Internet Structure: Network of Networks (7 of 10)</vt:lpstr>
      <vt:lpstr>Internet Structure: Network of Networks (8 of 10)</vt:lpstr>
      <vt:lpstr>Internet Structure: Network of Networks (9 of 10)</vt:lpstr>
      <vt:lpstr>Internet Structure: Network of Networks (10 of 10)</vt:lpstr>
      <vt:lpstr>Tier-I I S P: e.g., Sprint</vt:lpstr>
      <vt:lpstr>Learning Objectives (4 of 7)</vt:lpstr>
      <vt:lpstr>How Do Loss and Delay Occur?</vt:lpstr>
      <vt:lpstr>Four Sources of Packet Delay (1 of 4)</vt:lpstr>
      <vt:lpstr>Four Sources of Packet Delay (2 of 4)</vt:lpstr>
      <vt:lpstr>Four Sources of Packet Delay (3 of 4)</vt:lpstr>
      <vt:lpstr>Four Sources of Packet Delay (4 of 4)</vt:lpstr>
      <vt:lpstr>Caravan Analogy (1 of 3)</vt:lpstr>
      <vt:lpstr>Caravan Analogy (2 of 3)</vt:lpstr>
      <vt:lpstr>Caravan Analogy (3 of 3)</vt:lpstr>
      <vt:lpstr>Queueing Delay (Revisited) (1 of 2)</vt:lpstr>
      <vt:lpstr>Queueing Delay (Revisited) (2 of 2)</vt:lpstr>
      <vt:lpstr>“Real” Internet Delays and Routes</vt:lpstr>
      <vt:lpstr>“Real” Internet Delays, Routes</vt:lpstr>
      <vt:lpstr>Packet Loss</vt:lpstr>
      <vt:lpstr>Throughput (1 of 2)</vt:lpstr>
      <vt:lpstr>Throughput (2 of 2)</vt:lpstr>
      <vt:lpstr>Throughput: Internet Scenario</vt:lpstr>
      <vt:lpstr>Learning Objectives (5 of 7)</vt:lpstr>
      <vt:lpstr>Protocol “Layers”</vt:lpstr>
      <vt:lpstr>Organization of Air Travel</vt:lpstr>
      <vt:lpstr>Layering of Airline Functionality</vt:lpstr>
      <vt:lpstr>Why Layering?</vt:lpstr>
      <vt:lpstr>Internet Protocol Stack</vt:lpstr>
      <vt:lpstr>I S O/O S I Reference Model</vt:lpstr>
      <vt:lpstr>Encapsulation</vt:lpstr>
      <vt:lpstr>Learning Objectives (6 of 7)</vt:lpstr>
      <vt:lpstr>Network Security</vt:lpstr>
      <vt:lpstr>Bad Guys: Put Malware into Hosts via Internet</vt:lpstr>
      <vt:lpstr>Bad Guys: Attack Server, Network Infrastructure</vt:lpstr>
      <vt:lpstr>Bad Guys Can Sniff Packets</vt:lpstr>
      <vt:lpstr>Bad Guys Can Use Fake Addresses</vt:lpstr>
      <vt:lpstr>Learning Objectives (7 of 7)</vt:lpstr>
      <vt:lpstr>Internet History (1 of 9)</vt:lpstr>
      <vt:lpstr>Internet History (2 of 9)</vt:lpstr>
      <vt:lpstr>Internet History (3 of 9)</vt:lpstr>
      <vt:lpstr>Internet History (4 of 9)</vt:lpstr>
      <vt:lpstr>Internet History (5 of 9)</vt:lpstr>
      <vt:lpstr>Internet History (6 of 9)</vt:lpstr>
      <vt:lpstr>Internet History (7 of 9)</vt:lpstr>
      <vt:lpstr>Internet History (8 of 9)</vt:lpstr>
      <vt:lpstr>Internet History (9 of 9)</vt:lpstr>
      <vt:lpstr>Introduction: Summary (1 of 2)</vt:lpstr>
      <vt:lpstr>Introduction: Summary (2 of 2)</vt:lpstr>
      <vt:lpstr>Chapter 1</vt:lpstr>
      <vt:lpstr>Additional Slides</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 A Top Down Approach, 7e</dc:title>
  <dc:subject>Computer Science</dc:subject>
  <dc:creator>Kurose/Ross</dc:creator>
  <cp:keywords>Computer Networking</cp:keywords>
  <cp:lastModifiedBy>Thư Nguyễn</cp:lastModifiedBy>
  <cp:revision>1578</cp:revision>
  <dcterms:modified xsi:type="dcterms:W3CDTF">2021-01-08T09:00:18Z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